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43"/>
  </p:notesMasterIdLst>
  <p:sldIdLst>
    <p:sldId id="256" r:id="rId2"/>
    <p:sldId id="263" r:id="rId3"/>
    <p:sldId id="294" r:id="rId4"/>
    <p:sldId id="257" r:id="rId5"/>
    <p:sldId id="258" r:id="rId6"/>
    <p:sldId id="259" r:id="rId7"/>
    <p:sldId id="260" r:id="rId8"/>
    <p:sldId id="304" r:id="rId9"/>
    <p:sldId id="305" r:id="rId10"/>
    <p:sldId id="261" r:id="rId11"/>
    <p:sldId id="264" r:id="rId12"/>
    <p:sldId id="265" r:id="rId13"/>
    <p:sldId id="266" r:id="rId14"/>
    <p:sldId id="267" r:id="rId15"/>
    <p:sldId id="268" r:id="rId16"/>
    <p:sldId id="269" r:id="rId17"/>
    <p:sldId id="270" r:id="rId18"/>
    <p:sldId id="271" r:id="rId19"/>
    <p:sldId id="262"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9" r:id="rId34"/>
    <p:sldId id="290" r:id="rId35"/>
    <p:sldId id="285" r:id="rId36"/>
    <p:sldId id="286" r:id="rId37"/>
    <p:sldId id="291" r:id="rId38"/>
    <p:sldId id="292" r:id="rId39"/>
    <p:sldId id="287" r:id="rId40"/>
    <p:sldId id="288" r:id="rId41"/>
    <p:sldId id="293" r:id="rId4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5407" autoAdjust="0"/>
  </p:normalViewPr>
  <p:slideViewPr>
    <p:cSldViewPr snapToGrid="0">
      <p:cViewPr varScale="1">
        <p:scale>
          <a:sx n="86" d="100"/>
          <a:sy n="86" d="100"/>
        </p:scale>
        <p:origin x="738"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BA08832-58AB-433D-8D50-620578F62CB8}" type="datetimeFigureOut">
              <a:rPr lang="en-US" smtClean="0"/>
              <a:t>11/15/2023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7D56730-4743-4120-BC1E-1FC66DB7F13E}" type="slidenum">
              <a:rPr lang="en-US" smtClean="0"/>
              <a:t>‹#›</a:t>
            </a:fld>
            <a:endParaRPr lang="en-US"/>
          </a:p>
        </p:txBody>
      </p:sp>
    </p:spTree>
    <p:extLst>
      <p:ext uri="{BB962C8B-B14F-4D97-AF65-F5344CB8AC3E}">
        <p14:creationId xmlns:p14="http://schemas.microsoft.com/office/powerpoint/2010/main" val="28167016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7D56730-4743-4120-BC1E-1FC66DB7F13E}" type="slidenum">
              <a:rPr lang="en-US" smtClean="0"/>
              <a:t>1</a:t>
            </a:fld>
            <a:endParaRPr lang="en-US"/>
          </a:p>
        </p:txBody>
      </p:sp>
    </p:spTree>
    <p:extLst>
      <p:ext uri="{BB962C8B-B14F-4D97-AF65-F5344CB8AC3E}">
        <p14:creationId xmlns:p14="http://schemas.microsoft.com/office/powerpoint/2010/main" val="8932938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Convincing </a:t>
            </a:r>
            <a:r>
              <a:rPr lang="ar-JO" dirty="0"/>
              <a:t>: اقناع</a:t>
            </a:r>
          </a:p>
          <a:p>
            <a:endParaRPr lang="en-US" dirty="0"/>
          </a:p>
          <a:p>
            <a:r>
              <a:rPr lang="en-US" dirty="0"/>
              <a:t>What is Social Engineering? Before performing a social engineering attack, the attacker gathers information about the target organization from various sources such as: </a:t>
            </a:r>
          </a:p>
          <a:p>
            <a:pPr marL="171450" indent="-171450">
              <a:buFont typeface="Arial" panose="020B0604020202020204" pitchFamily="34" charset="0"/>
              <a:buChar char="•"/>
            </a:pPr>
            <a:r>
              <a:rPr lang="en-US" dirty="0"/>
              <a:t> The organization’s official websites, where employees’ IDs, names, and email addresses are shared</a:t>
            </a:r>
          </a:p>
          <a:p>
            <a:pPr marL="171450" indent="-171450">
              <a:buFont typeface="Arial" panose="020B0604020202020204" pitchFamily="34" charset="0"/>
              <a:buChar char="•"/>
            </a:pPr>
            <a:r>
              <a:rPr lang="en-US" dirty="0"/>
              <a:t>Advertisements of the target organization cast through media reveal information such as products and offers. </a:t>
            </a:r>
          </a:p>
          <a:p>
            <a:pPr marL="171450" indent="-171450">
              <a:buFont typeface="Arial" panose="020B0604020202020204" pitchFamily="34" charset="0"/>
              <a:buChar char="•"/>
            </a:pPr>
            <a:r>
              <a:rPr lang="en-US" dirty="0"/>
              <a:t>Blogs, forums, and other online spaces where employees share basic personal and organizational information. </a:t>
            </a:r>
          </a:p>
          <a:p>
            <a:pPr marL="0" indent="0">
              <a:buFont typeface="Arial" panose="020B0604020202020204" pitchFamily="34" charset="0"/>
              <a:buNone/>
            </a:pPr>
            <a:endParaRPr lang="en-US" dirty="0"/>
          </a:p>
          <a:p>
            <a:pPr marL="0" indent="0">
              <a:buFont typeface="Arial" panose="020B0604020202020204" pitchFamily="34" charset="0"/>
              <a:buNone/>
            </a:pPr>
            <a:endParaRPr lang="en-US" dirty="0"/>
          </a:p>
          <a:p>
            <a:pPr marL="0" indent="0">
              <a:buFont typeface="Arial" panose="020B0604020202020204" pitchFamily="34" charset="0"/>
              <a:buNone/>
            </a:pPr>
            <a:r>
              <a:rPr lang="en-US" dirty="0"/>
              <a:t>After gathering information, an attacker executes social engineering attacks using various approaches such as impersonation, piggybacking, tailgating, reverse social engineering, and other methods</a:t>
            </a:r>
          </a:p>
        </p:txBody>
      </p:sp>
      <p:sp>
        <p:nvSpPr>
          <p:cNvPr id="4" name="Slide Number Placeholder 3"/>
          <p:cNvSpPr>
            <a:spLocks noGrp="1"/>
          </p:cNvSpPr>
          <p:nvPr>
            <p:ph type="sldNum" sz="quarter" idx="5"/>
          </p:nvPr>
        </p:nvSpPr>
        <p:spPr/>
        <p:txBody>
          <a:bodyPr/>
          <a:lstStyle/>
          <a:p>
            <a:fld id="{F7D56730-4743-4120-BC1E-1FC66DB7F13E}" type="slidenum">
              <a:rPr lang="en-US" smtClean="0"/>
              <a:t>4</a:t>
            </a:fld>
            <a:endParaRPr lang="en-US"/>
          </a:p>
        </p:txBody>
      </p:sp>
    </p:spTree>
    <p:extLst>
      <p:ext uri="{BB962C8B-B14F-4D97-AF65-F5344CB8AC3E}">
        <p14:creationId xmlns:p14="http://schemas.microsoft.com/office/powerpoint/2010/main" val="7020145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LAWSUITS AND ARBITRATION : </a:t>
            </a:r>
            <a:r>
              <a:rPr lang="ar-JO" sz="1200" b="0" i="0" kern="1200" dirty="0">
                <a:solidFill>
                  <a:schemeClr val="tx1"/>
                </a:solidFill>
                <a:effectLst/>
                <a:latin typeface="+mn-lt"/>
                <a:ea typeface="+mn-ea"/>
                <a:cs typeface="+mn-cs"/>
              </a:rPr>
              <a:t>الدعاوى القضائية والتحكيم</a:t>
            </a:r>
            <a:endParaRPr lang="en-US" sz="1200" b="0" i="0" kern="1200" dirty="0">
              <a:solidFill>
                <a:schemeClr val="tx1"/>
              </a:solidFill>
              <a:effectLst/>
              <a:latin typeface="+mn-lt"/>
              <a:ea typeface="+mn-ea"/>
              <a:cs typeface="+mn-cs"/>
            </a:endParaRPr>
          </a:p>
          <a:p>
            <a:r>
              <a:rPr lang="en-US" dirty="0"/>
              <a:t>TEMPORARY OR PERMANENT CLOSURE </a:t>
            </a:r>
            <a:r>
              <a:rPr lang="ar-JO" sz="1200" b="0" i="0" kern="1200" dirty="0">
                <a:solidFill>
                  <a:schemeClr val="tx1"/>
                </a:solidFill>
                <a:effectLst/>
                <a:latin typeface="+mn-lt"/>
                <a:ea typeface="+mn-ea"/>
                <a:cs typeface="+mn-cs"/>
              </a:rPr>
              <a:t>إغلاق مؤقت أو دائم</a:t>
            </a:r>
            <a:endParaRPr lang="en-US" sz="1200" b="0" i="0" kern="1200" dirty="0">
              <a:solidFill>
                <a:schemeClr val="tx1"/>
              </a:solidFill>
              <a:effectLst/>
              <a:latin typeface="+mn-lt"/>
              <a:ea typeface="+mn-ea"/>
              <a:cs typeface="+mn-cs"/>
            </a:endParaRPr>
          </a:p>
          <a:p>
            <a:pPr rtl="1"/>
            <a:r>
              <a:rPr lang="en-US" dirty="0"/>
              <a:t>DAMAGE OF GOODWILL </a:t>
            </a:r>
            <a:r>
              <a:rPr lang="ar-JO" sz="1200" b="0" i="0" kern="1200" dirty="0">
                <a:solidFill>
                  <a:schemeClr val="tx1"/>
                </a:solidFill>
                <a:effectLst/>
                <a:latin typeface="+mn-lt"/>
                <a:ea typeface="+mn-ea"/>
                <a:cs typeface="+mn-cs"/>
              </a:rPr>
              <a:t>ضرر حسن النية</a:t>
            </a:r>
          </a:p>
          <a:p>
            <a:br>
              <a:rPr lang="ar-JO" sz="1200" b="0" i="0" kern="1200" dirty="0">
                <a:solidFill>
                  <a:schemeClr val="tx1"/>
                </a:solidFill>
                <a:effectLst/>
                <a:latin typeface="+mn-lt"/>
                <a:ea typeface="+mn-ea"/>
                <a:cs typeface="+mn-cs"/>
              </a:rPr>
            </a:br>
            <a:endParaRPr lang="en-US" dirty="0"/>
          </a:p>
        </p:txBody>
      </p:sp>
      <p:sp>
        <p:nvSpPr>
          <p:cNvPr id="4" name="Slide Number Placeholder 3"/>
          <p:cNvSpPr>
            <a:spLocks noGrp="1"/>
          </p:cNvSpPr>
          <p:nvPr>
            <p:ph type="sldNum" sz="quarter" idx="5"/>
          </p:nvPr>
        </p:nvSpPr>
        <p:spPr/>
        <p:txBody>
          <a:bodyPr/>
          <a:lstStyle/>
          <a:p>
            <a:fld id="{F7D56730-4743-4120-BC1E-1FC66DB7F13E}" type="slidenum">
              <a:rPr lang="en-US" smtClean="0"/>
              <a:t>6</a:t>
            </a:fld>
            <a:endParaRPr lang="en-US"/>
          </a:p>
        </p:txBody>
      </p:sp>
    </p:spTree>
    <p:extLst>
      <p:ext uri="{BB962C8B-B14F-4D97-AF65-F5344CB8AC3E}">
        <p14:creationId xmlns:p14="http://schemas.microsoft.com/office/powerpoint/2010/main" val="4899987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0" y="514350"/>
            <a:ext cx="4572000" cy="2571750"/>
          </a:xfrm>
        </p:spPr>
      </p:sp>
      <p:sp>
        <p:nvSpPr>
          <p:cNvPr id="3" name="Notes Placeholder 2"/>
          <p:cNvSpPr>
            <a:spLocks noGrp="1"/>
          </p:cNvSpPr>
          <p:nvPr>
            <p:ph type="body" idx="1"/>
          </p:nvPr>
        </p:nvSpPr>
        <p:spPr/>
        <p:txBody>
          <a:bodyPr/>
          <a:lstStyle/>
          <a:p>
            <a:r>
              <a:rPr lang="en-US" sz="1200" b="1" dirty="0"/>
              <a:t>Intimidation </a:t>
            </a:r>
            <a:r>
              <a:rPr lang="ar-JO" sz="1200" b="1" dirty="0"/>
              <a:t>تخويف</a:t>
            </a:r>
            <a:r>
              <a:rPr lang="en-US" sz="1200" b="1" dirty="0"/>
              <a:t>  Consensus </a:t>
            </a:r>
            <a:r>
              <a:rPr lang="ar-JO" sz="1200" b="1" dirty="0"/>
              <a:t>إجماع</a:t>
            </a:r>
            <a:r>
              <a:rPr lang="en-US" sz="1200" b="1" dirty="0"/>
              <a:t> Scarcity </a:t>
            </a:r>
            <a:r>
              <a:rPr lang="ar-JO" sz="1200" b="1" dirty="0"/>
              <a:t>نقص</a:t>
            </a:r>
            <a:r>
              <a:rPr lang="en-US" sz="1200" b="1" dirty="0"/>
              <a:t> </a:t>
            </a:r>
            <a:r>
              <a:rPr lang="en-US" sz="1200" dirty="0"/>
              <a:t>bully </a:t>
            </a:r>
            <a:r>
              <a:rPr lang="ar-JO" sz="1200" dirty="0"/>
              <a:t>بلطجي</a:t>
            </a:r>
            <a:r>
              <a:rPr lang="en-US" sz="1200" dirty="0"/>
              <a:t> subpoena </a:t>
            </a:r>
            <a:r>
              <a:rPr lang="ar-JO" sz="1200" dirty="0"/>
              <a:t>استدعاء</a:t>
            </a:r>
            <a:r>
              <a:rPr lang="en-US" sz="1200" dirty="0"/>
              <a:t> spur </a:t>
            </a:r>
            <a:r>
              <a:rPr lang="ar-JO" sz="1200" dirty="0"/>
              <a:t>حافز</a:t>
            </a:r>
            <a:endParaRPr lang="en-US" dirty="0"/>
          </a:p>
        </p:txBody>
      </p:sp>
      <p:sp>
        <p:nvSpPr>
          <p:cNvPr id="4" name="Slide Number Placeholder 3"/>
          <p:cNvSpPr>
            <a:spLocks noGrp="1"/>
          </p:cNvSpPr>
          <p:nvPr>
            <p:ph type="sldNum" sz="quarter" idx="10"/>
          </p:nvPr>
        </p:nvSpPr>
        <p:spPr/>
        <p:txBody>
          <a:bodyPr/>
          <a:lstStyle/>
          <a:p>
            <a:fld id="{05691C94-CFFF-4ED1-B43D-2E424EDA5C49}" type="slidenum">
              <a:rPr lang="en-US" smtClean="0"/>
              <a:pPr/>
              <a:t>8</a:t>
            </a:fld>
            <a:endParaRPr lang="en-US"/>
          </a:p>
        </p:txBody>
      </p:sp>
    </p:spTree>
    <p:extLst>
      <p:ext uri="{BB962C8B-B14F-4D97-AF65-F5344CB8AC3E}">
        <p14:creationId xmlns:p14="http://schemas.microsoft.com/office/powerpoint/2010/main" val="34936102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0" y="514350"/>
            <a:ext cx="4572000" cy="2571750"/>
          </a:xfrm>
        </p:spPr>
      </p:sp>
      <p:sp>
        <p:nvSpPr>
          <p:cNvPr id="3" name="Notes Placeholder 2"/>
          <p:cNvSpPr>
            <a:spLocks noGrp="1"/>
          </p:cNvSpPr>
          <p:nvPr>
            <p:ph type="body" idx="1"/>
          </p:nvPr>
        </p:nvSpPr>
        <p:spPr/>
        <p:txBody>
          <a:bodyPr/>
          <a:lstStyle/>
          <a:p>
            <a:r>
              <a:rPr lang="en-US" sz="1200" dirty="0"/>
              <a:t>Rapport </a:t>
            </a:r>
            <a:r>
              <a:rPr lang="ar-JO" sz="1200" dirty="0"/>
              <a:t>علاقة</a:t>
            </a:r>
            <a:endParaRPr lang="en-US" dirty="0"/>
          </a:p>
        </p:txBody>
      </p:sp>
      <p:sp>
        <p:nvSpPr>
          <p:cNvPr id="4" name="Slide Number Placeholder 3"/>
          <p:cNvSpPr>
            <a:spLocks noGrp="1"/>
          </p:cNvSpPr>
          <p:nvPr>
            <p:ph type="sldNum" sz="quarter" idx="10"/>
          </p:nvPr>
        </p:nvSpPr>
        <p:spPr/>
        <p:txBody>
          <a:bodyPr/>
          <a:lstStyle/>
          <a:p>
            <a:fld id="{05691C94-CFFF-4ED1-B43D-2E424EDA5C49}" type="slidenum">
              <a:rPr lang="en-US" smtClean="0"/>
              <a:pPr/>
              <a:t>9</a:t>
            </a:fld>
            <a:endParaRPr lang="en-US"/>
          </a:p>
        </p:txBody>
      </p:sp>
    </p:spTree>
    <p:extLst>
      <p:ext uri="{BB962C8B-B14F-4D97-AF65-F5344CB8AC3E}">
        <p14:creationId xmlns:p14="http://schemas.microsoft.com/office/powerpoint/2010/main" val="34422060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Many factors make companies vulnerable to social engineering attacks; some of them are as follows: </a:t>
            </a:r>
          </a:p>
          <a:p>
            <a:r>
              <a:rPr lang="en-US" b="1" dirty="0"/>
              <a:t> Insufficient Security Training</a:t>
            </a:r>
            <a:r>
              <a:rPr lang="en-US" dirty="0"/>
              <a:t>: Employees can be ignorant about the social engineering tricks used by attackers to lure them into divulging sensitive data about the organization. Therefore, the minimum responsibility of any organization is to educate their employees about social engineering techniques and the threats associated with them to prevent social engineering attacks. </a:t>
            </a:r>
          </a:p>
          <a:p>
            <a:endParaRPr lang="en-US" b="1" dirty="0"/>
          </a:p>
          <a:p>
            <a:r>
              <a:rPr lang="en-US" b="1" dirty="0"/>
              <a:t> Unregulated Access to Information</a:t>
            </a:r>
            <a:r>
              <a:rPr lang="en-US" dirty="0"/>
              <a:t>: For any company, one of its main assets is its database. Providing unlimited access or allowing everyone access to such sensitive data might cause trouble. Therefore, companies must ensure proper training for and surveillance of key personnel accessing sensitive data. </a:t>
            </a:r>
          </a:p>
          <a:p>
            <a:endParaRPr lang="en-US" b="1" dirty="0"/>
          </a:p>
          <a:p>
            <a:r>
              <a:rPr lang="en-US" b="1" dirty="0"/>
              <a:t> Several Organizational Units: </a:t>
            </a:r>
            <a:r>
              <a:rPr lang="en-US" dirty="0"/>
              <a:t>Some organizations have their units at different geographic locations, making it difficult to manage the system. Further, this sort of setup makes it easier for an attacker to access the organization’s sensitive information. </a:t>
            </a:r>
          </a:p>
          <a:p>
            <a:endParaRPr lang="en-US" b="1" dirty="0"/>
          </a:p>
          <a:p>
            <a:r>
              <a:rPr lang="en-US" b="1" dirty="0"/>
              <a:t> Lack of Security Policies: </a:t>
            </a:r>
            <a:r>
              <a:rPr lang="en-US" dirty="0"/>
              <a:t>Security policy is the foundation of security infrastructure. It is a high-level document describing the security controls implemented in a company. An organization should take extreme measures related to every possible security threat or vulnerability. Implementation of certain security measures such as password change policy, information sharing policy, access privileges, unique user identification, and centralized security, prove to be beneficial. All Rights Reserved. Reproduction is Strictly Prohibited. </a:t>
            </a:r>
          </a:p>
        </p:txBody>
      </p:sp>
      <p:sp>
        <p:nvSpPr>
          <p:cNvPr id="4" name="Slide Number Placeholder 3"/>
          <p:cNvSpPr>
            <a:spLocks noGrp="1"/>
          </p:cNvSpPr>
          <p:nvPr>
            <p:ph type="sldNum" sz="quarter" idx="5"/>
          </p:nvPr>
        </p:nvSpPr>
        <p:spPr/>
        <p:txBody>
          <a:bodyPr/>
          <a:lstStyle/>
          <a:p>
            <a:fld id="{F7D56730-4743-4120-BC1E-1FC66DB7F13E}" type="slidenum">
              <a:rPr lang="en-US" smtClean="0"/>
              <a:t>10</a:t>
            </a:fld>
            <a:endParaRPr lang="en-US"/>
          </a:p>
        </p:txBody>
      </p:sp>
    </p:spTree>
    <p:extLst>
      <p:ext uri="{BB962C8B-B14F-4D97-AF65-F5344CB8AC3E}">
        <p14:creationId xmlns:p14="http://schemas.microsoft.com/office/powerpoint/2010/main" val="32728538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following are reasons why social engineering continues to be effective:</a:t>
            </a:r>
          </a:p>
          <a:p>
            <a:pPr marL="171450" indent="-171450">
              <a:buFont typeface="Arial" panose="020B0604020202020204" pitchFamily="34" charset="0"/>
              <a:buChar char="•"/>
            </a:pPr>
            <a:r>
              <a:rPr lang="en-US" dirty="0"/>
              <a:t>Despite various security policies, preventing social engineering is a challenge because human beings are most susceptible to variation. </a:t>
            </a:r>
          </a:p>
          <a:p>
            <a:pPr marL="171450" indent="-171450">
              <a:buFont typeface="Arial" panose="020B0604020202020204" pitchFamily="34" charset="0"/>
              <a:buChar char="•"/>
            </a:pPr>
            <a:r>
              <a:rPr lang="en-US" dirty="0"/>
              <a:t>It is challenging to detect social engineering attempts. Social engineering is the art and science of manipulating people into divulging information. </a:t>
            </a:r>
          </a:p>
          <a:p>
            <a:pPr marL="171450" indent="-171450">
              <a:buFont typeface="Arial" panose="020B0604020202020204" pitchFamily="34" charset="0"/>
              <a:buChar char="•"/>
            </a:pPr>
            <a:r>
              <a:rPr lang="en-US" dirty="0"/>
              <a:t>No method guarantees complete security from social engineering attacks. </a:t>
            </a:r>
          </a:p>
          <a:p>
            <a:pPr marL="171450" indent="-171450">
              <a:buFont typeface="Arial" panose="020B0604020202020204" pitchFamily="34" charset="0"/>
              <a:buChar char="•"/>
            </a:pPr>
            <a:r>
              <a:rPr lang="en-US" dirty="0"/>
              <a:t>No specific hardware or software is available to safeguard against social engineering attacks. </a:t>
            </a:r>
          </a:p>
          <a:p>
            <a:pPr marL="171450" indent="-171450">
              <a:buFont typeface="Arial" panose="020B0604020202020204" pitchFamily="34" charset="0"/>
              <a:buChar char="•"/>
            </a:pPr>
            <a:r>
              <a:rPr lang="en-US" dirty="0"/>
              <a:t>This approach is relatively cheap (or free) and easy to implement. </a:t>
            </a:r>
          </a:p>
          <a:p>
            <a:pPr marL="171450" indent="-171450">
              <a:buFont typeface="Arial" panose="020B0604020202020204" pitchFamily="34" charset="0"/>
              <a:buChar char="•"/>
            </a:pPr>
            <a:r>
              <a:rPr lang="en-US" dirty="0"/>
              <a:t>People have faith in technology used to secure IT assets. </a:t>
            </a:r>
          </a:p>
          <a:p>
            <a:pPr marL="171450" indent="-171450">
              <a:buFont typeface="Arial" panose="020B0604020202020204" pitchFamily="34" charset="0"/>
              <a:buChar char="•"/>
            </a:pPr>
            <a:r>
              <a:rPr lang="en-US" dirty="0"/>
              <a:t>Publicly available information on the Internet or information collected through opensource intelligence allows in planning successful social engineering attacks.</a:t>
            </a:r>
          </a:p>
        </p:txBody>
      </p:sp>
      <p:sp>
        <p:nvSpPr>
          <p:cNvPr id="4" name="Slide Number Placeholder 3"/>
          <p:cNvSpPr>
            <a:spLocks noGrp="1"/>
          </p:cNvSpPr>
          <p:nvPr>
            <p:ph type="sldNum" sz="quarter" idx="5"/>
          </p:nvPr>
        </p:nvSpPr>
        <p:spPr/>
        <p:txBody>
          <a:bodyPr/>
          <a:lstStyle/>
          <a:p>
            <a:fld id="{F7D56730-4743-4120-BC1E-1FC66DB7F13E}" type="slidenum">
              <a:rPr lang="en-US" smtClean="0"/>
              <a:t>11</a:t>
            </a:fld>
            <a:endParaRPr lang="en-US"/>
          </a:p>
        </p:txBody>
      </p:sp>
    </p:spTree>
    <p:extLst>
      <p:ext uri="{BB962C8B-B14F-4D97-AF65-F5344CB8AC3E}">
        <p14:creationId xmlns:p14="http://schemas.microsoft.com/office/powerpoint/2010/main" val="17200053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ar-JO" dirty="0"/>
              <a:t>تظاهر</a:t>
            </a:r>
            <a:r>
              <a:rPr lang="en-US" dirty="0"/>
              <a:t>PRETEND </a:t>
            </a:r>
          </a:p>
        </p:txBody>
      </p:sp>
      <p:sp>
        <p:nvSpPr>
          <p:cNvPr id="4" name="Slide Number Placeholder 3"/>
          <p:cNvSpPr>
            <a:spLocks noGrp="1"/>
          </p:cNvSpPr>
          <p:nvPr>
            <p:ph type="sldNum" sz="quarter" idx="5"/>
          </p:nvPr>
        </p:nvSpPr>
        <p:spPr/>
        <p:txBody>
          <a:bodyPr/>
          <a:lstStyle/>
          <a:p>
            <a:fld id="{F7D56730-4743-4120-BC1E-1FC66DB7F13E}" type="slidenum">
              <a:rPr lang="en-US" smtClean="0"/>
              <a:t>14</a:t>
            </a:fld>
            <a:endParaRPr lang="en-US"/>
          </a:p>
        </p:txBody>
      </p:sp>
    </p:spTree>
    <p:extLst>
      <p:ext uri="{BB962C8B-B14F-4D97-AF65-F5344CB8AC3E}">
        <p14:creationId xmlns:p14="http://schemas.microsoft.com/office/powerpoint/2010/main" val="11655489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3F6679-A979-4827-8FB6-1A4BA7988464}" type="datetimeFigureOut">
              <a:rPr lang="en-US" smtClean="0"/>
              <a:t>11/15/2023</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1C4AB61C-58D2-4595-AECE-A9E5EE6C2543}" type="slidenum">
              <a:rPr lang="en-US" smtClean="0"/>
              <a:t>‹#›</a:t>
            </a:fld>
            <a:endParaRPr lang="en-US"/>
          </a:p>
        </p:txBody>
      </p:sp>
    </p:spTree>
    <p:extLst>
      <p:ext uri="{BB962C8B-B14F-4D97-AF65-F5344CB8AC3E}">
        <p14:creationId xmlns:p14="http://schemas.microsoft.com/office/powerpoint/2010/main" val="27632672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73F6679-A979-4827-8FB6-1A4BA7988464}" type="datetimeFigureOut">
              <a:rPr lang="en-US" smtClean="0"/>
              <a:t>11/15/2023</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1C4AB61C-58D2-4595-AECE-A9E5EE6C2543}" type="slidenum">
              <a:rPr lang="en-US" smtClean="0"/>
              <a:t>‹#›</a:t>
            </a:fld>
            <a:endParaRPr lang="en-US"/>
          </a:p>
        </p:txBody>
      </p:sp>
    </p:spTree>
    <p:extLst>
      <p:ext uri="{BB962C8B-B14F-4D97-AF65-F5344CB8AC3E}">
        <p14:creationId xmlns:p14="http://schemas.microsoft.com/office/powerpoint/2010/main" val="17742200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73F6679-A979-4827-8FB6-1A4BA7988464}" type="datetimeFigureOut">
              <a:rPr lang="en-US" smtClean="0"/>
              <a:t>11/15/2023</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1C4AB61C-58D2-4595-AECE-A9E5EE6C2543}" type="slidenum">
              <a:rPr lang="en-US" smtClean="0"/>
              <a:t>‹#›</a:t>
            </a:fld>
            <a:endParaRPr 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83502053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C73F6679-A979-4827-8FB6-1A4BA7988464}" type="datetimeFigureOut">
              <a:rPr lang="en-US" smtClean="0"/>
              <a:t>11/15/2023</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1C4AB61C-58D2-4595-AECE-A9E5EE6C2543}" type="slidenum">
              <a:rPr lang="en-US" smtClean="0"/>
              <a:t>‹#›</a:t>
            </a:fld>
            <a:endParaRPr lang="en-US"/>
          </a:p>
        </p:txBody>
      </p:sp>
    </p:spTree>
    <p:extLst>
      <p:ext uri="{BB962C8B-B14F-4D97-AF65-F5344CB8AC3E}">
        <p14:creationId xmlns:p14="http://schemas.microsoft.com/office/powerpoint/2010/main" val="47470991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C73F6679-A979-4827-8FB6-1A4BA7988464}" type="datetimeFigureOut">
              <a:rPr lang="en-US" smtClean="0"/>
              <a:t>11/15/2023</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1C4AB61C-58D2-4595-AECE-A9E5EE6C2543}" type="slidenum">
              <a:rPr lang="en-US" smtClean="0"/>
              <a:t>‹#›</a:t>
            </a:fld>
            <a:endParaRPr 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5960170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C73F6679-A979-4827-8FB6-1A4BA7988464}" type="datetimeFigureOut">
              <a:rPr lang="en-US" smtClean="0"/>
              <a:t>11/15/2023</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1C4AB61C-58D2-4595-AECE-A9E5EE6C2543}" type="slidenum">
              <a:rPr lang="en-US" smtClean="0"/>
              <a:t>‹#›</a:t>
            </a:fld>
            <a:endParaRPr lang="en-US"/>
          </a:p>
        </p:txBody>
      </p:sp>
    </p:spTree>
    <p:extLst>
      <p:ext uri="{BB962C8B-B14F-4D97-AF65-F5344CB8AC3E}">
        <p14:creationId xmlns:p14="http://schemas.microsoft.com/office/powerpoint/2010/main" val="211586813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3F6679-A979-4827-8FB6-1A4BA7988464}" type="datetimeFigureOut">
              <a:rPr lang="en-US" smtClean="0"/>
              <a:t>11/15/2023</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1C4AB61C-58D2-4595-AECE-A9E5EE6C2543}" type="slidenum">
              <a:rPr lang="en-US" smtClean="0"/>
              <a:t>‹#›</a:t>
            </a:fld>
            <a:endParaRPr lang="en-US"/>
          </a:p>
        </p:txBody>
      </p:sp>
    </p:spTree>
    <p:extLst>
      <p:ext uri="{BB962C8B-B14F-4D97-AF65-F5344CB8AC3E}">
        <p14:creationId xmlns:p14="http://schemas.microsoft.com/office/powerpoint/2010/main" val="160765281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3F6679-A979-4827-8FB6-1A4BA7988464}" type="datetimeFigureOut">
              <a:rPr lang="en-US" smtClean="0"/>
              <a:t>11/15/2023</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1C4AB61C-58D2-4595-AECE-A9E5EE6C2543}" type="slidenum">
              <a:rPr lang="en-US" smtClean="0"/>
              <a:t>‹#›</a:t>
            </a:fld>
            <a:endParaRPr lang="en-US"/>
          </a:p>
        </p:txBody>
      </p:sp>
    </p:spTree>
    <p:extLst>
      <p:ext uri="{BB962C8B-B14F-4D97-AF65-F5344CB8AC3E}">
        <p14:creationId xmlns:p14="http://schemas.microsoft.com/office/powerpoint/2010/main" val="21365277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3F6679-A979-4827-8FB6-1A4BA7988464}" type="datetimeFigureOut">
              <a:rPr lang="en-US" smtClean="0"/>
              <a:t>11/15/2023</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1C4AB61C-58D2-4595-AECE-A9E5EE6C2543}" type="slidenum">
              <a:rPr lang="en-US" smtClean="0"/>
              <a:t>‹#›</a:t>
            </a:fld>
            <a:endParaRPr lang="en-US"/>
          </a:p>
        </p:txBody>
      </p:sp>
    </p:spTree>
    <p:extLst>
      <p:ext uri="{BB962C8B-B14F-4D97-AF65-F5344CB8AC3E}">
        <p14:creationId xmlns:p14="http://schemas.microsoft.com/office/powerpoint/2010/main" val="6428309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73F6679-A979-4827-8FB6-1A4BA7988464}" type="datetimeFigureOut">
              <a:rPr lang="en-US" smtClean="0"/>
              <a:t>11/15/2023</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1C4AB61C-58D2-4595-AECE-A9E5EE6C2543}" type="slidenum">
              <a:rPr lang="en-US" smtClean="0"/>
              <a:t>‹#›</a:t>
            </a:fld>
            <a:endParaRPr lang="en-US"/>
          </a:p>
        </p:txBody>
      </p:sp>
    </p:spTree>
    <p:extLst>
      <p:ext uri="{BB962C8B-B14F-4D97-AF65-F5344CB8AC3E}">
        <p14:creationId xmlns:p14="http://schemas.microsoft.com/office/powerpoint/2010/main" val="15684875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3F6679-A979-4827-8FB6-1A4BA7988464}" type="datetimeFigureOut">
              <a:rPr lang="en-US" smtClean="0"/>
              <a:t>11/15/2023</a:t>
            </a:fld>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1C4AB61C-58D2-4595-AECE-A9E5EE6C2543}" type="slidenum">
              <a:rPr lang="en-US" smtClean="0"/>
              <a:t>‹#›</a:t>
            </a:fld>
            <a:endParaRPr lang="en-US"/>
          </a:p>
        </p:txBody>
      </p:sp>
    </p:spTree>
    <p:extLst>
      <p:ext uri="{BB962C8B-B14F-4D97-AF65-F5344CB8AC3E}">
        <p14:creationId xmlns:p14="http://schemas.microsoft.com/office/powerpoint/2010/main" val="12789420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3F6679-A979-4827-8FB6-1A4BA7988464}" type="datetimeFigureOut">
              <a:rPr lang="en-US" smtClean="0"/>
              <a:t>11/15/2023</a:t>
            </a:fld>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1C4AB61C-58D2-4595-AECE-A9E5EE6C2543}" type="slidenum">
              <a:rPr lang="en-US" smtClean="0"/>
              <a:t>‹#›</a:t>
            </a:fld>
            <a:endParaRPr lang="en-US"/>
          </a:p>
        </p:txBody>
      </p:sp>
    </p:spTree>
    <p:extLst>
      <p:ext uri="{BB962C8B-B14F-4D97-AF65-F5344CB8AC3E}">
        <p14:creationId xmlns:p14="http://schemas.microsoft.com/office/powerpoint/2010/main" val="28587443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3F6679-A979-4827-8FB6-1A4BA7988464}" type="datetimeFigureOut">
              <a:rPr lang="en-US" smtClean="0"/>
              <a:t>11/15/2023</a:t>
            </a:fld>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1C4AB61C-58D2-4595-AECE-A9E5EE6C2543}" type="slidenum">
              <a:rPr lang="en-US" smtClean="0"/>
              <a:t>‹#›</a:t>
            </a:fld>
            <a:endParaRPr lang="en-US"/>
          </a:p>
        </p:txBody>
      </p:sp>
    </p:spTree>
    <p:extLst>
      <p:ext uri="{BB962C8B-B14F-4D97-AF65-F5344CB8AC3E}">
        <p14:creationId xmlns:p14="http://schemas.microsoft.com/office/powerpoint/2010/main" val="5397783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3F6679-A979-4827-8FB6-1A4BA7988464}" type="datetimeFigureOut">
              <a:rPr lang="en-US" smtClean="0"/>
              <a:t>11/15/2023</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1C4AB61C-58D2-4595-AECE-A9E5EE6C2543}" type="slidenum">
              <a:rPr lang="en-US" smtClean="0"/>
              <a:t>‹#›</a:t>
            </a:fld>
            <a:endParaRPr lang="en-US"/>
          </a:p>
        </p:txBody>
      </p:sp>
    </p:spTree>
    <p:extLst>
      <p:ext uri="{BB962C8B-B14F-4D97-AF65-F5344CB8AC3E}">
        <p14:creationId xmlns:p14="http://schemas.microsoft.com/office/powerpoint/2010/main" val="15465578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C73F6679-A979-4827-8FB6-1A4BA7988464}" type="datetimeFigureOut">
              <a:rPr lang="en-US" smtClean="0"/>
              <a:t>11/15/2023</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1C4AB61C-58D2-4595-AECE-A9E5EE6C2543}" type="slidenum">
              <a:rPr lang="en-US" smtClean="0"/>
              <a:t>‹#›</a:t>
            </a:fld>
            <a:endParaRPr lang="en-US"/>
          </a:p>
        </p:txBody>
      </p:sp>
    </p:spTree>
    <p:extLst>
      <p:ext uri="{BB962C8B-B14F-4D97-AF65-F5344CB8AC3E}">
        <p14:creationId xmlns:p14="http://schemas.microsoft.com/office/powerpoint/2010/main" val="31133421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C73F6679-A979-4827-8FB6-1A4BA7988464}" type="datetimeFigureOut">
              <a:rPr lang="en-US" smtClean="0"/>
              <a:t>11/15/2023</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1C4AB61C-58D2-4595-AECE-A9E5EE6C2543}" type="slidenum">
              <a:rPr lang="en-US" smtClean="0"/>
              <a:t>‹#›</a:t>
            </a:fld>
            <a:endParaRPr lang="en-US"/>
          </a:p>
        </p:txBody>
      </p:sp>
    </p:spTree>
    <p:extLst>
      <p:ext uri="{BB962C8B-B14F-4D97-AF65-F5344CB8AC3E}">
        <p14:creationId xmlns:p14="http://schemas.microsoft.com/office/powerpoint/2010/main" val="42007804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C73F6679-A979-4827-8FB6-1A4BA7988464}" type="datetimeFigureOut">
              <a:rPr lang="en-US" smtClean="0"/>
              <a:t>11/15/2023</a:t>
            </a:fld>
            <a:endParaRPr 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1C4AB61C-58D2-4595-AECE-A9E5EE6C2543}" type="slidenum">
              <a:rPr lang="en-US" smtClean="0"/>
              <a:t>‹#›</a:t>
            </a:fld>
            <a:endParaRPr lang="en-US"/>
          </a:p>
        </p:txBody>
      </p:sp>
    </p:spTree>
    <p:extLst>
      <p:ext uri="{BB962C8B-B14F-4D97-AF65-F5344CB8AC3E}">
        <p14:creationId xmlns:p14="http://schemas.microsoft.com/office/powerpoint/2010/main" val="1980860632"/>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4779EE-E3C0-25F1-20D1-540095E62352}"/>
              </a:ext>
            </a:extLst>
          </p:cNvPr>
          <p:cNvSpPr>
            <a:spLocks noGrp="1"/>
          </p:cNvSpPr>
          <p:nvPr>
            <p:ph type="ctrTitle"/>
          </p:nvPr>
        </p:nvSpPr>
        <p:spPr>
          <a:xfrm>
            <a:off x="2858953" y="970889"/>
            <a:ext cx="8035787" cy="2150719"/>
          </a:xfrm>
          <a:noFill/>
        </p:spPr>
        <p:txBody>
          <a:bodyPr anchor="ctr">
            <a:normAutofit/>
          </a:bodyPr>
          <a:lstStyle/>
          <a:p>
            <a:r>
              <a:rPr lang="en-US" b="1" dirty="0">
                <a:solidFill>
                  <a:srgbClr val="FF0000"/>
                </a:solidFill>
              </a:rPr>
              <a:t>Social Engineering</a:t>
            </a:r>
          </a:p>
        </p:txBody>
      </p:sp>
      <p:sp>
        <p:nvSpPr>
          <p:cNvPr id="3" name="Subtitle 2">
            <a:extLst>
              <a:ext uri="{FF2B5EF4-FFF2-40B4-BE49-F238E27FC236}">
                <a16:creationId xmlns:a16="http://schemas.microsoft.com/office/drawing/2014/main" id="{EE9AEA96-4212-A2FD-EE60-8A184FB1D293}"/>
              </a:ext>
            </a:extLst>
          </p:cNvPr>
          <p:cNvSpPr>
            <a:spLocks noGrp="1"/>
          </p:cNvSpPr>
          <p:nvPr>
            <p:ph type="subTitle" idx="1"/>
          </p:nvPr>
        </p:nvSpPr>
        <p:spPr>
          <a:xfrm>
            <a:off x="3580989" y="2858074"/>
            <a:ext cx="6087118" cy="1141851"/>
          </a:xfrm>
          <a:noFill/>
        </p:spPr>
        <p:txBody>
          <a:bodyPr>
            <a:normAutofit/>
          </a:bodyPr>
          <a:lstStyle/>
          <a:p>
            <a:r>
              <a:rPr lang="en-US" sz="2000" dirty="0">
                <a:solidFill>
                  <a:srgbClr val="080808"/>
                </a:solidFill>
              </a:rPr>
              <a:t>Dr. Abdelrahman H. Hussein</a:t>
            </a:r>
          </a:p>
        </p:txBody>
      </p:sp>
    </p:spTree>
    <p:extLst>
      <p:ext uri="{BB962C8B-B14F-4D97-AF65-F5344CB8AC3E}">
        <p14:creationId xmlns:p14="http://schemas.microsoft.com/office/powerpoint/2010/main" val="26961880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par>
                                <p:cTn id="8" presetID="10" presetClass="entr" presetSubtype="0" fill="hold" grpId="0" nodeType="withEffect">
                                  <p:stCondLst>
                                    <p:cond delay="1000"/>
                                  </p:stCondLst>
                                  <p:iterate type="wd">
                                    <p:tmPct val="15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10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C52CA55-1841-35FD-9EB4-111D9F8DC021}"/>
              </a:ext>
            </a:extLst>
          </p:cNvPr>
          <p:cNvPicPr>
            <a:picLocks noChangeAspect="1"/>
          </p:cNvPicPr>
          <p:nvPr/>
        </p:nvPicPr>
        <p:blipFill>
          <a:blip r:embed="rId3"/>
          <a:stretch>
            <a:fillRect/>
          </a:stretch>
        </p:blipFill>
        <p:spPr>
          <a:xfrm>
            <a:off x="250870" y="308930"/>
            <a:ext cx="9816854" cy="5571065"/>
          </a:xfrm>
          <a:prstGeom prst="rect">
            <a:avLst/>
          </a:prstGeom>
          <a:ln>
            <a:noFill/>
          </a:ln>
        </p:spPr>
      </p:pic>
      <p:pic>
        <p:nvPicPr>
          <p:cNvPr id="11" name="Picture 10">
            <a:extLst>
              <a:ext uri="{FF2B5EF4-FFF2-40B4-BE49-F238E27FC236}">
                <a16:creationId xmlns:a16="http://schemas.microsoft.com/office/drawing/2014/main" id="{CDFAF4EC-C79E-4C52-A71F-B15EE9299413}"/>
              </a:ext>
            </a:extLst>
          </p:cNvPr>
          <p:cNvPicPr>
            <a:picLocks noChangeAspect="1"/>
          </p:cNvPicPr>
          <p:nvPr/>
        </p:nvPicPr>
        <p:blipFill>
          <a:blip r:embed="rId4"/>
          <a:stretch>
            <a:fillRect/>
          </a:stretch>
        </p:blipFill>
        <p:spPr>
          <a:xfrm>
            <a:off x="8665776" y="2852679"/>
            <a:ext cx="3526224" cy="2691509"/>
          </a:xfrm>
          <a:prstGeom prst="rect">
            <a:avLst/>
          </a:prstGeom>
        </p:spPr>
      </p:pic>
    </p:spTree>
    <p:extLst>
      <p:ext uri="{BB962C8B-B14F-4D97-AF65-F5344CB8AC3E}">
        <p14:creationId xmlns:p14="http://schemas.microsoft.com/office/powerpoint/2010/main" val="27955118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0A5D422-E47E-FBBE-893C-AE6A8E80FCB2}"/>
              </a:ext>
            </a:extLst>
          </p:cNvPr>
          <p:cNvPicPr>
            <a:picLocks noChangeAspect="1"/>
          </p:cNvPicPr>
          <p:nvPr/>
        </p:nvPicPr>
        <p:blipFill>
          <a:blip r:embed="rId3"/>
          <a:stretch>
            <a:fillRect/>
          </a:stretch>
        </p:blipFill>
        <p:spPr>
          <a:xfrm>
            <a:off x="405250" y="643467"/>
            <a:ext cx="9731120" cy="5571065"/>
          </a:xfrm>
          <a:prstGeom prst="rect">
            <a:avLst/>
          </a:prstGeom>
          <a:ln>
            <a:noFill/>
          </a:ln>
        </p:spPr>
      </p:pic>
      <p:pic>
        <p:nvPicPr>
          <p:cNvPr id="4" name="Picture 3">
            <a:extLst>
              <a:ext uri="{FF2B5EF4-FFF2-40B4-BE49-F238E27FC236}">
                <a16:creationId xmlns:a16="http://schemas.microsoft.com/office/drawing/2014/main" id="{A93A2F88-E5C9-4D78-BFDA-9C6C45DB5BE3}"/>
              </a:ext>
            </a:extLst>
          </p:cNvPr>
          <p:cNvPicPr>
            <a:picLocks noChangeAspect="1"/>
          </p:cNvPicPr>
          <p:nvPr/>
        </p:nvPicPr>
        <p:blipFill>
          <a:blip r:embed="rId4"/>
          <a:stretch>
            <a:fillRect/>
          </a:stretch>
        </p:blipFill>
        <p:spPr>
          <a:xfrm>
            <a:off x="8106151" y="2515062"/>
            <a:ext cx="3290395" cy="3160907"/>
          </a:xfrm>
          <a:prstGeom prst="rect">
            <a:avLst/>
          </a:prstGeom>
        </p:spPr>
      </p:pic>
    </p:spTree>
    <p:extLst>
      <p:ext uri="{BB962C8B-B14F-4D97-AF65-F5344CB8AC3E}">
        <p14:creationId xmlns:p14="http://schemas.microsoft.com/office/powerpoint/2010/main" val="38545083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E94320F-9F8F-2ABF-A8A3-390F11299352}"/>
              </a:ext>
            </a:extLst>
          </p:cNvPr>
          <p:cNvPicPr>
            <a:picLocks noChangeAspect="1"/>
          </p:cNvPicPr>
          <p:nvPr/>
        </p:nvPicPr>
        <p:blipFill>
          <a:blip r:embed="rId2"/>
          <a:stretch>
            <a:fillRect/>
          </a:stretch>
        </p:blipFill>
        <p:spPr>
          <a:xfrm>
            <a:off x="1209100" y="643467"/>
            <a:ext cx="9773799" cy="5571065"/>
          </a:xfrm>
          <a:prstGeom prst="rect">
            <a:avLst/>
          </a:prstGeom>
          <a:ln>
            <a:noFill/>
          </a:ln>
        </p:spPr>
      </p:pic>
    </p:spTree>
    <p:extLst>
      <p:ext uri="{BB962C8B-B14F-4D97-AF65-F5344CB8AC3E}">
        <p14:creationId xmlns:p14="http://schemas.microsoft.com/office/powerpoint/2010/main" val="15183999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9FBF6E0-41FB-3EAB-DCB8-371C2DC0133E}"/>
              </a:ext>
            </a:extLst>
          </p:cNvPr>
          <p:cNvPicPr>
            <a:picLocks noChangeAspect="1"/>
          </p:cNvPicPr>
          <p:nvPr/>
        </p:nvPicPr>
        <p:blipFill>
          <a:blip r:embed="rId2"/>
          <a:stretch>
            <a:fillRect/>
          </a:stretch>
        </p:blipFill>
        <p:spPr>
          <a:xfrm>
            <a:off x="1187573" y="643467"/>
            <a:ext cx="9816854" cy="5571065"/>
          </a:xfrm>
          <a:prstGeom prst="rect">
            <a:avLst/>
          </a:prstGeom>
          <a:ln>
            <a:noFill/>
          </a:ln>
        </p:spPr>
      </p:pic>
    </p:spTree>
    <p:extLst>
      <p:ext uri="{BB962C8B-B14F-4D97-AF65-F5344CB8AC3E}">
        <p14:creationId xmlns:p14="http://schemas.microsoft.com/office/powerpoint/2010/main" val="14597687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D04A134-9E09-BE9E-48EB-56FD686DB033}"/>
              </a:ext>
            </a:extLst>
          </p:cNvPr>
          <p:cNvPicPr>
            <a:picLocks noChangeAspect="1"/>
          </p:cNvPicPr>
          <p:nvPr/>
        </p:nvPicPr>
        <p:blipFill>
          <a:blip r:embed="rId3"/>
          <a:stretch>
            <a:fillRect/>
          </a:stretch>
        </p:blipFill>
        <p:spPr>
          <a:xfrm>
            <a:off x="1230440" y="643467"/>
            <a:ext cx="9731120" cy="5571065"/>
          </a:xfrm>
          <a:prstGeom prst="rect">
            <a:avLst/>
          </a:prstGeom>
          <a:ln>
            <a:noFill/>
          </a:ln>
        </p:spPr>
      </p:pic>
    </p:spTree>
    <p:extLst>
      <p:ext uri="{BB962C8B-B14F-4D97-AF65-F5344CB8AC3E}">
        <p14:creationId xmlns:p14="http://schemas.microsoft.com/office/powerpoint/2010/main" val="25142883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2F40736-F9E9-F5E7-3180-4B671F2F49E8}"/>
              </a:ext>
            </a:extLst>
          </p:cNvPr>
          <p:cNvPicPr>
            <a:picLocks noChangeAspect="1"/>
          </p:cNvPicPr>
          <p:nvPr/>
        </p:nvPicPr>
        <p:blipFill>
          <a:blip r:embed="rId2"/>
          <a:stretch>
            <a:fillRect/>
          </a:stretch>
        </p:blipFill>
        <p:spPr>
          <a:xfrm>
            <a:off x="1165853" y="643467"/>
            <a:ext cx="9860294" cy="5571065"/>
          </a:xfrm>
          <a:prstGeom prst="rect">
            <a:avLst/>
          </a:prstGeom>
          <a:ln>
            <a:noFill/>
          </a:ln>
        </p:spPr>
      </p:pic>
    </p:spTree>
    <p:extLst>
      <p:ext uri="{BB962C8B-B14F-4D97-AF65-F5344CB8AC3E}">
        <p14:creationId xmlns:p14="http://schemas.microsoft.com/office/powerpoint/2010/main" val="10820714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BFFBA63-C94A-AB89-38D6-F0C04A37549B}"/>
              </a:ext>
            </a:extLst>
          </p:cNvPr>
          <p:cNvPicPr>
            <a:picLocks noChangeAspect="1"/>
          </p:cNvPicPr>
          <p:nvPr/>
        </p:nvPicPr>
        <p:blipFill>
          <a:blip r:embed="rId2"/>
          <a:stretch>
            <a:fillRect/>
          </a:stretch>
        </p:blipFill>
        <p:spPr>
          <a:xfrm>
            <a:off x="1209100" y="643467"/>
            <a:ext cx="9773799" cy="5571065"/>
          </a:xfrm>
          <a:prstGeom prst="rect">
            <a:avLst/>
          </a:prstGeom>
          <a:ln>
            <a:noFill/>
          </a:ln>
        </p:spPr>
      </p:pic>
    </p:spTree>
    <p:extLst>
      <p:ext uri="{BB962C8B-B14F-4D97-AF65-F5344CB8AC3E}">
        <p14:creationId xmlns:p14="http://schemas.microsoft.com/office/powerpoint/2010/main" val="36367631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C9264E0-0CDD-3D3E-841D-3FFECCCB39BC}"/>
              </a:ext>
            </a:extLst>
          </p:cNvPr>
          <p:cNvPicPr>
            <a:picLocks noChangeAspect="1"/>
          </p:cNvPicPr>
          <p:nvPr/>
        </p:nvPicPr>
        <p:blipFill>
          <a:blip r:embed="rId2"/>
          <a:stretch>
            <a:fillRect/>
          </a:stretch>
        </p:blipFill>
        <p:spPr>
          <a:xfrm>
            <a:off x="1251596" y="643467"/>
            <a:ext cx="9688808" cy="5571065"/>
          </a:xfrm>
          <a:prstGeom prst="rect">
            <a:avLst/>
          </a:prstGeom>
          <a:ln>
            <a:noFill/>
          </a:ln>
        </p:spPr>
      </p:pic>
    </p:spTree>
    <p:extLst>
      <p:ext uri="{BB962C8B-B14F-4D97-AF65-F5344CB8AC3E}">
        <p14:creationId xmlns:p14="http://schemas.microsoft.com/office/powerpoint/2010/main" val="7202506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C7756C9-A8AE-0943-F4E4-3C2FD4F8D2E7}"/>
              </a:ext>
            </a:extLst>
          </p:cNvPr>
          <p:cNvPicPr>
            <a:picLocks noChangeAspect="1"/>
          </p:cNvPicPr>
          <p:nvPr/>
        </p:nvPicPr>
        <p:blipFill>
          <a:blip r:embed="rId2"/>
          <a:stretch>
            <a:fillRect/>
          </a:stretch>
        </p:blipFill>
        <p:spPr>
          <a:xfrm>
            <a:off x="1187573" y="643467"/>
            <a:ext cx="9816854" cy="5571065"/>
          </a:xfrm>
          <a:prstGeom prst="rect">
            <a:avLst/>
          </a:prstGeom>
          <a:ln>
            <a:noFill/>
          </a:ln>
        </p:spPr>
      </p:pic>
    </p:spTree>
    <p:extLst>
      <p:ext uri="{BB962C8B-B14F-4D97-AF65-F5344CB8AC3E}">
        <p14:creationId xmlns:p14="http://schemas.microsoft.com/office/powerpoint/2010/main" val="11371399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16A1A68-7F72-4971-5568-98245090E176}"/>
              </a:ext>
            </a:extLst>
          </p:cNvPr>
          <p:cNvPicPr>
            <a:picLocks noChangeAspect="1"/>
          </p:cNvPicPr>
          <p:nvPr/>
        </p:nvPicPr>
        <p:blipFill>
          <a:blip r:embed="rId2"/>
          <a:stretch>
            <a:fillRect/>
          </a:stretch>
        </p:blipFill>
        <p:spPr>
          <a:xfrm>
            <a:off x="1230440" y="643467"/>
            <a:ext cx="9731120" cy="5571065"/>
          </a:xfrm>
          <a:prstGeom prst="rect">
            <a:avLst/>
          </a:prstGeom>
          <a:ln>
            <a:noFill/>
          </a:ln>
        </p:spPr>
      </p:pic>
    </p:spTree>
    <p:extLst>
      <p:ext uri="{BB962C8B-B14F-4D97-AF65-F5344CB8AC3E}">
        <p14:creationId xmlns:p14="http://schemas.microsoft.com/office/powerpoint/2010/main" val="17396380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FE04DB8-D0F7-CB47-1D06-8238A3A2E89E}"/>
              </a:ext>
            </a:extLst>
          </p:cNvPr>
          <p:cNvPicPr>
            <a:picLocks noChangeAspect="1"/>
          </p:cNvPicPr>
          <p:nvPr/>
        </p:nvPicPr>
        <p:blipFill>
          <a:blip r:embed="rId2"/>
          <a:stretch>
            <a:fillRect/>
          </a:stretch>
        </p:blipFill>
        <p:spPr>
          <a:xfrm>
            <a:off x="1187573" y="643467"/>
            <a:ext cx="9816854" cy="5571065"/>
          </a:xfrm>
          <a:prstGeom prst="rect">
            <a:avLst/>
          </a:prstGeom>
          <a:ln>
            <a:noFill/>
          </a:ln>
        </p:spPr>
      </p:pic>
    </p:spTree>
    <p:extLst>
      <p:ext uri="{BB962C8B-B14F-4D97-AF65-F5344CB8AC3E}">
        <p14:creationId xmlns:p14="http://schemas.microsoft.com/office/powerpoint/2010/main" val="302456241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912FDDB-ECBE-BC10-EB94-7548543308C5}"/>
              </a:ext>
            </a:extLst>
          </p:cNvPr>
          <p:cNvPicPr>
            <a:picLocks noChangeAspect="1"/>
          </p:cNvPicPr>
          <p:nvPr/>
        </p:nvPicPr>
        <p:blipFill>
          <a:blip r:embed="rId2"/>
          <a:stretch>
            <a:fillRect/>
          </a:stretch>
        </p:blipFill>
        <p:spPr>
          <a:xfrm>
            <a:off x="1187573" y="643467"/>
            <a:ext cx="9816854" cy="5571065"/>
          </a:xfrm>
          <a:prstGeom prst="rect">
            <a:avLst/>
          </a:prstGeom>
          <a:ln>
            <a:noFill/>
          </a:ln>
        </p:spPr>
      </p:pic>
    </p:spTree>
    <p:extLst>
      <p:ext uri="{BB962C8B-B14F-4D97-AF65-F5344CB8AC3E}">
        <p14:creationId xmlns:p14="http://schemas.microsoft.com/office/powerpoint/2010/main" val="35660512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D4D57AB-11CD-1E0B-9686-926F23C86D23}"/>
              </a:ext>
            </a:extLst>
          </p:cNvPr>
          <p:cNvPicPr>
            <a:picLocks noChangeAspect="1"/>
          </p:cNvPicPr>
          <p:nvPr/>
        </p:nvPicPr>
        <p:blipFill>
          <a:blip r:embed="rId2"/>
          <a:stretch>
            <a:fillRect/>
          </a:stretch>
        </p:blipFill>
        <p:spPr>
          <a:xfrm>
            <a:off x="1187573" y="643467"/>
            <a:ext cx="9816854" cy="5571065"/>
          </a:xfrm>
          <a:prstGeom prst="rect">
            <a:avLst/>
          </a:prstGeom>
          <a:ln>
            <a:noFill/>
          </a:ln>
        </p:spPr>
      </p:pic>
    </p:spTree>
    <p:extLst>
      <p:ext uri="{BB962C8B-B14F-4D97-AF65-F5344CB8AC3E}">
        <p14:creationId xmlns:p14="http://schemas.microsoft.com/office/powerpoint/2010/main" val="426275555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034BAC4-522E-3D22-7D41-CF2386622F75}"/>
              </a:ext>
            </a:extLst>
          </p:cNvPr>
          <p:cNvPicPr>
            <a:picLocks noChangeAspect="1"/>
          </p:cNvPicPr>
          <p:nvPr/>
        </p:nvPicPr>
        <p:blipFill>
          <a:blip r:embed="rId2"/>
          <a:stretch>
            <a:fillRect/>
          </a:stretch>
        </p:blipFill>
        <p:spPr>
          <a:xfrm>
            <a:off x="1165853" y="643467"/>
            <a:ext cx="9860294" cy="5571065"/>
          </a:xfrm>
          <a:prstGeom prst="rect">
            <a:avLst/>
          </a:prstGeom>
          <a:ln>
            <a:noFill/>
          </a:ln>
        </p:spPr>
      </p:pic>
    </p:spTree>
    <p:extLst>
      <p:ext uri="{BB962C8B-B14F-4D97-AF65-F5344CB8AC3E}">
        <p14:creationId xmlns:p14="http://schemas.microsoft.com/office/powerpoint/2010/main" val="35208685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10D3A30-6CA8-9701-65A8-D860849A1659}"/>
              </a:ext>
            </a:extLst>
          </p:cNvPr>
          <p:cNvPicPr>
            <a:picLocks noChangeAspect="1"/>
          </p:cNvPicPr>
          <p:nvPr/>
        </p:nvPicPr>
        <p:blipFill>
          <a:blip r:embed="rId2"/>
          <a:stretch>
            <a:fillRect/>
          </a:stretch>
        </p:blipFill>
        <p:spPr>
          <a:xfrm>
            <a:off x="1187573" y="643467"/>
            <a:ext cx="9816854" cy="5571065"/>
          </a:xfrm>
          <a:prstGeom prst="rect">
            <a:avLst/>
          </a:prstGeom>
          <a:ln>
            <a:noFill/>
          </a:ln>
        </p:spPr>
      </p:pic>
    </p:spTree>
    <p:extLst>
      <p:ext uri="{BB962C8B-B14F-4D97-AF65-F5344CB8AC3E}">
        <p14:creationId xmlns:p14="http://schemas.microsoft.com/office/powerpoint/2010/main" val="34479457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6B4B060-CF2C-B2DD-2671-0C64FB24C5F5}"/>
              </a:ext>
            </a:extLst>
          </p:cNvPr>
          <p:cNvPicPr>
            <a:picLocks noChangeAspect="1"/>
          </p:cNvPicPr>
          <p:nvPr/>
        </p:nvPicPr>
        <p:blipFill>
          <a:blip r:embed="rId2"/>
          <a:stretch>
            <a:fillRect/>
          </a:stretch>
        </p:blipFill>
        <p:spPr>
          <a:xfrm>
            <a:off x="1230440" y="643467"/>
            <a:ext cx="9731120" cy="5571065"/>
          </a:xfrm>
          <a:prstGeom prst="rect">
            <a:avLst/>
          </a:prstGeom>
          <a:ln>
            <a:noFill/>
          </a:ln>
        </p:spPr>
      </p:pic>
    </p:spTree>
    <p:extLst>
      <p:ext uri="{BB962C8B-B14F-4D97-AF65-F5344CB8AC3E}">
        <p14:creationId xmlns:p14="http://schemas.microsoft.com/office/powerpoint/2010/main" val="126955127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5397F1D-A7EC-327C-59CA-698F7E5CABD4}"/>
              </a:ext>
            </a:extLst>
          </p:cNvPr>
          <p:cNvPicPr>
            <a:picLocks noChangeAspect="1"/>
          </p:cNvPicPr>
          <p:nvPr/>
        </p:nvPicPr>
        <p:blipFill>
          <a:blip r:embed="rId2"/>
          <a:stretch>
            <a:fillRect/>
          </a:stretch>
        </p:blipFill>
        <p:spPr>
          <a:xfrm>
            <a:off x="1251596" y="643467"/>
            <a:ext cx="9688808" cy="5571065"/>
          </a:xfrm>
          <a:prstGeom prst="rect">
            <a:avLst/>
          </a:prstGeom>
          <a:ln>
            <a:noFill/>
          </a:ln>
        </p:spPr>
      </p:pic>
    </p:spTree>
    <p:extLst>
      <p:ext uri="{BB962C8B-B14F-4D97-AF65-F5344CB8AC3E}">
        <p14:creationId xmlns:p14="http://schemas.microsoft.com/office/powerpoint/2010/main" val="327658956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B0492A9-603F-B13C-010A-B689CC972D66}"/>
              </a:ext>
            </a:extLst>
          </p:cNvPr>
          <p:cNvPicPr>
            <a:picLocks noChangeAspect="1"/>
          </p:cNvPicPr>
          <p:nvPr/>
        </p:nvPicPr>
        <p:blipFill>
          <a:blip r:embed="rId2"/>
          <a:stretch>
            <a:fillRect/>
          </a:stretch>
        </p:blipFill>
        <p:spPr>
          <a:xfrm>
            <a:off x="1187573" y="643467"/>
            <a:ext cx="9816854" cy="5571065"/>
          </a:xfrm>
          <a:prstGeom prst="rect">
            <a:avLst/>
          </a:prstGeom>
          <a:ln>
            <a:noFill/>
          </a:ln>
        </p:spPr>
      </p:pic>
    </p:spTree>
    <p:extLst>
      <p:ext uri="{BB962C8B-B14F-4D97-AF65-F5344CB8AC3E}">
        <p14:creationId xmlns:p14="http://schemas.microsoft.com/office/powerpoint/2010/main" val="429481581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A21E0A2-0424-0EB7-5745-BAD2C4F6F63A}"/>
              </a:ext>
            </a:extLst>
          </p:cNvPr>
          <p:cNvPicPr>
            <a:picLocks noChangeAspect="1"/>
          </p:cNvPicPr>
          <p:nvPr/>
        </p:nvPicPr>
        <p:blipFill>
          <a:blip r:embed="rId2"/>
          <a:stretch>
            <a:fillRect/>
          </a:stretch>
        </p:blipFill>
        <p:spPr>
          <a:xfrm>
            <a:off x="1209100" y="643467"/>
            <a:ext cx="9773799" cy="5571065"/>
          </a:xfrm>
          <a:prstGeom prst="rect">
            <a:avLst/>
          </a:prstGeom>
          <a:ln>
            <a:noFill/>
          </a:ln>
        </p:spPr>
      </p:pic>
    </p:spTree>
    <p:extLst>
      <p:ext uri="{BB962C8B-B14F-4D97-AF65-F5344CB8AC3E}">
        <p14:creationId xmlns:p14="http://schemas.microsoft.com/office/powerpoint/2010/main" val="233170364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DD40DD8-BB85-79B8-4615-F1273652E558}"/>
              </a:ext>
            </a:extLst>
          </p:cNvPr>
          <p:cNvPicPr>
            <a:picLocks noChangeAspect="1"/>
          </p:cNvPicPr>
          <p:nvPr/>
        </p:nvPicPr>
        <p:blipFill>
          <a:blip r:embed="rId2"/>
          <a:stretch>
            <a:fillRect/>
          </a:stretch>
        </p:blipFill>
        <p:spPr>
          <a:xfrm>
            <a:off x="1165853" y="643467"/>
            <a:ext cx="9860294" cy="5571065"/>
          </a:xfrm>
          <a:prstGeom prst="rect">
            <a:avLst/>
          </a:prstGeom>
          <a:ln>
            <a:noFill/>
          </a:ln>
        </p:spPr>
      </p:pic>
    </p:spTree>
    <p:extLst>
      <p:ext uri="{BB962C8B-B14F-4D97-AF65-F5344CB8AC3E}">
        <p14:creationId xmlns:p14="http://schemas.microsoft.com/office/powerpoint/2010/main" val="332884121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Diagram&#10;&#10;Description automatically generated">
            <a:extLst>
              <a:ext uri="{FF2B5EF4-FFF2-40B4-BE49-F238E27FC236}">
                <a16:creationId xmlns:a16="http://schemas.microsoft.com/office/drawing/2014/main" id="{3F1F5C69-C31F-BA50-2A4F-8E5418283159}"/>
              </a:ext>
            </a:extLst>
          </p:cNvPr>
          <p:cNvPicPr>
            <a:picLocks noChangeAspect="1"/>
          </p:cNvPicPr>
          <p:nvPr/>
        </p:nvPicPr>
        <p:blipFill>
          <a:blip r:embed="rId2"/>
          <a:stretch>
            <a:fillRect/>
          </a:stretch>
        </p:blipFill>
        <p:spPr>
          <a:xfrm>
            <a:off x="1251596" y="643467"/>
            <a:ext cx="9688808" cy="5571065"/>
          </a:xfrm>
          <a:prstGeom prst="rect">
            <a:avLst/>
          </a:prstGeom>
          <a:ln>
            <a:noFill/>
          </a:ln>
        </p:spPr>
      </p:pic>
    </p:spTree>
    <p:extLst>
      <p:ext uri="{BB962C8B-B14F-4D97-AF65-F5344CB8AC3E}">
        <p14:creationId xmlns:p14="http://schemas.microsoft.com/office/powerpoint/2010/main" val="15926221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2370FD-07EC-4362-AB81-C63D089DFD18}"/>
              </a:ext>
            </a:extLst>
          </p:cNvPr>
          <p:cNvSpPr>
            <a:spLocks noGrp="1"/>
          </p:cNvSpPr>
          <p:nvPr>
            <p:ph type="title"/>
          </p:nvPr>
        </p:nvSpPr>
        <p:spPr/>
        <p:txBody>
          <a:bodyPr/>
          <a:lstStyle/>
          <a:p>
            <a:pPr algn="ctr"/>
            <a:r>
              <a:rPr lang="ar-JO" dirty="0"/>
              <a:t>الاخطاء الموجودة في الصفحتين</a:t>
            </a:r>
            <a:endParaRPr lang="en-US" dirty="0"/>
          </a:p>
        </p:txBody>
      </p:sp>
      <p:pic>
        <p:nvPicPr>
          <p:cNvPr id="1026" name="Picture 2" descr="Fake Facebook Login Id And Password">
            <a:extLst>
              <a:ext uri="{FF2B5EF4-FFF2-40B4-BE49-F238E27FC236}">
                <a16:creationId xmlns:a16="http://schemas.microsoft.com/office/drawing/2014/main" id="{3EF383BD-E0E3-44D8-B9C8-5910045F2DD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96672" y="1797489"/>
            <a:ext cx="5732263" cy="4695386"/>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45E0A694-0796-4C8F-AE73-74ED607F15F9}"/>
              </a:ext>
            </a:extLst>
          </p:cNvPr>
          <p:cNvPicPr>
            <a:picLocks noChangeAspect="1"/>
          </p:cNvPicPr>
          <p:nvPr/>
        </p:nvPicPr>
        <p:blipFill>
          <a:blip r:embed="rId3"/>
          <a:stretch>
            <a:fillRect/>
          </a:stretch>
        </p:blipFill>
        <p:spPr>
          <a:xfrm>
            <a:off x="6921305" y="1797489"/>
            <a:ext cx="5134708" cy="4462634"/>
          </a:xfrm>
          <a:prstGeom prst="rect">
            <a:avLst/>
          </a:prstGeom>
        </p:spPr>
      </p:pic>
    </p:spTree>
    <p:extLst>
      <p:ext uri="{BB962C8B-B14F-4D97-AF65-F5344CB8AC3E}">
        <p14:creationId xmlns:p14="http://schemas.microsoft.com/office/powerpoint/2010/main" val="376764508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380B317-CCC7-1A78-8916-C2DD46268FC7}"/>
              </a:ext>
            </a:extLst>
          </p:cNvPr>
          <p:cNvPicPr>
            <a:picLocks noChangeAspect="1"/>
          </p:cNvPicPr>
          <p:nvPr/>
        </p:nvPicPr>
        <p:blipFill>
          <a:blip r:embed="rId2"/>
          <a:stretch>
            <a:fillRect/>
          </a:stretch>
        </p:blipFill>
        <p:spPr>
          <a:xfrm>
            <a:off x="1209100" y="643467"/>
            <a:ext cx="9773799" cy="5571065"/>
          </a:xfrm>
          <a:prstGeom prst="rect">
            <a:avLst/>
          </a:prstGeom>
          <a:ln>
            <a:noFill/>
          </a:ln>
        </p:spPr>
      </p:pic>
    </p:spTree>
    <p:extLst>
      <p:ext uri="{BB962C8B-B14F-4D97-AF65-F5344CB8AC3E}">
        <p14:creationId xmlns:p14="http://schemas.microsoft.com/office/powerpoint/2010/main" val="79185148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C807C15-799F-A67B-E6E1-9FCB48E56773}"/>
              </a:ext>
            </a:extLst>
          </p:cNvPr>
          <p:cNvPicPr>
            <a:picLocks noChangeAspect="1"/>
          </p:cNvPicPr>
          <p:nvPr/>
        </p:nvPicPr>
        <p:blipFill>
          <a:blip r:embed="rId2"/>
          <a:stretch>
            <a:fillRect/>
          </a:stretch>
        </p:blipFill>
        <p:spPr>
          <a:xfrm>
            <a:off x="1187573" y="643467"/>
            <a:ext cx="9816854" cy="5571065"/>
          </a:xfrm>
          <a:prstGeom prst="rect">
            <a:avLst/>
          </a:prstGeom>
          <a:ln>
            <a:noFill/>
          </a:ln>
        </p:spPr>
      </p:pic>
    </p:spTree>
    <p:extLst>
      <p:ext uri="{BB962C8B-B14F-4D97-AF65-F5344CB8AC3E}">
        <p14:creationId xmlns:p14="http://schemas.microsoft.com/office/powerpoint/2010/main" val="168171620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FCC198D-B77F-6EFB-8BA5-43A267AB51B9}"/>
              </a:ext>
            </a:extLst>
          </p:cNvPr>
          <p:cNvPicPr>
            <a:picLocks noChangeAspect="1"/>
          </p:cNvPicPr>
          <p:nvPr/>
        </p:nvPicPr>
        <p:blipFill>
          <a:blip r:embed="rId2"/>
          <a:stretch>
            <a:fillRect/>
          </a:stretch>
        </p:blipFill>
        <p:spPr>
          <a:xfrm>
            <a:off x="1187573" y="643467"/>
            <a:ext cx="9816854" cy="5571065"/>
          </a:xfrm>
          <a:prstGeom prst="rect">
            <a:avLst/>
          </a:prstGeom>
          <a:ln>
            <a:noFill/>
          </a:ln>
        </p:spPr>
      </p:pic>
    </p:spTree>
    <p:extLst>
      <p:ext uri="{BB962C8B-B14F-4D97-AF65-F5344CB8AC3E}">
        <p14:creationId xmlns:p14="http://schemas.microsoft.com/office/powerpoint/2010/main" val="126839606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ACB8BE8-3CF7-7069-053F-700535F4D9F8}"/>
              </a:ext>
            </a:extLst>
          </p:cNvPr>
          <p:cNvPicPr>
            <a:picLocks noChangeAspect="1"/>
          </p:cNvPicPr>
          <p:nvPr/>
        </p:nvPicPr>
        <p:blipFill>
          <a:blip r:embed="rId2"/>
          <a:stretch>
            <a:fillRect/>
          </a:stretch>
        </p:blipFill>
        <p:spPr>
          <a:xfrm>
            <a:off x="1143942" y="643467"/>
            <a:ext cx="9904116" cy="5571065"/>
          </a:xfrm>
          <a:prstGeom prst="rect">
            <a:avLst/>
          </a:prstGeom>
          <a:ln>
            <a:noFill/>
          </a:ln>
        </p:spPr>
      </p:pic>
    </p:spTree>
    <p:extLst>
      <p:ext uri="{BB962C8B-B14F-4D97-AF65-F5344CB8AC3E}">
        <p14:creationId xmlns:p14="http://schemas.microsoft.com/office/powerpoint/2010/main" val="94004803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CB06472-1120-77AE-0397-89EEEED162E6}"/>
              </a:ext>
            </a:extLst>
          </p:cNvPr>
          <p:cNvPicPr>
            <a:picLocks noChangeAspect="1"/>
          </p:cNvPicPr>
          <p:nvPr/>
        </p:nvPicPr>
        <p:blipFill>
          <a:blip r:embed="rId2"/>
          <a:stretch>
            <a:fillRect/>
          </a:stretch>
        </p:blipFill>
        <p:spPr>
          <a:xfrm>
            <a:off x="1187573" y="643467"/>
            <a:ext cx="9816854" cy="5571065"/>
          </a:xfrm>
          <a:prstGeom prst="rect">
            <a:avLst/>
          </a:prstGeom>
          <a:ln>
            <a:noFill/>
          </a:ln>
        </p:spPr>
      </p:pic>
    </p:spTree>
    <p:extLst>
      <p:ext uri="{BB962C8B-B14F-4D97-AF65-F5344CB8AC3E}">
        <p14:creationId xmlns:p14="http://schemas.microsoft.com/office/powerpoint/2010/main" val="319644204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07D850F-E2E8-C2C9-DC26-172C25508797}"/>
              </a:ext>
            </a:extLst>
          </p:cNvPr>
          <p:cNvPicPr>
            <a:picLocks noChangeAspect="1"/>
          </p:cNvPicPr>
          <p:nvPr/>
        </p:nvPicPr>
        <p:blipFill>
          <a:blip r:embed="rId2"/>
          <a:stretch>
            <a:fillRect/>
          </a:stretch>
        </p:blipFill>
        <p:spPr>
          <a:xfrm>
            <a:off x="1187573" y="643467"/>
            <a:ext cx="9816854" cy="5571065"/>
          </a:xfrm>
          <a:prstGeom prst="rect">
            <a:avLst/>
          </a:prstGeom>
          <a:ln>
            <a:noFill/>
          </a:ln>
        </p:spPr>
      </p:pic>
    </p:spTree>
    <p:extLst>
      <p:ext uri="{BB962C8B-B14F-4D97-AF65-F5344CB8AC3E}">
        <p14:creationId xmlns:p14="http://schemas.microsoft.com/office/powerpoint/2010/main" val="128038236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E664CA2-85B2-E523-9395-D673E2ED7422}"/>
              </a:ext>
            </a:extLst>
          </p:cNvPr>
          <p:cNvPicPr>
            <a:picLocks noChangeAspect="1"/>
          </p:cNvPicPr>
          <p:nvPr/>
        </p:nvPicPr>
        <p:blipFill>
          <a:blip r:embed="rId2"/>
          <a:stretch>
            <a:fillRect/>
          </a:stretch>
        </p:blipFill>
        <p:spPr>
          <a:xfrm>
            <a:off x="1187573" y="643467"/>
            <a:ext cx="9816854" cy="5571065"/>
          </a:xfrm>
          <a:prstGeom prst="rect">
            <a:avLst/>
          </a:prstGeom>
          <a:ln>
            <a:noFill/>
          </a:ln>
        </p:spPr>
      </p:pic>
    </p:spTree>
    <p:extLst>
      <p:ext uri="{BB962C8B-B14F-4D97-AF65-F5344CB8AC3E}">
        <p14:creationId xmlns:p14="http://schemas.microsoft.com/office/powerpoint/2010/main" val="21269204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C2B5899-3EDE-824B-DC8F-DFD0F8F23E04}"/>
              </a:ext>
            </a:extLst>
          </p:cNvPr>
          <p:cNvPicPr>
            <a:picLocks noChangeAspect="1"/>
          </p:cNvPicPr>
          <p:nvPr/>
        </p:nvPicPr>
        <p:blipFill>
          <a:blip r:embed="rId2"/>
          <a:stretch>
            <a:fillRect/>
          </a:stretch>
        </p:blipFill>
        <p:spPr>
          <a:xfrm>
            <a:off x="1187573" y="643467"/>
            <a:ext cx="9816854" cy="5571065"/>
          </a:xfrm>
          <a:prstGeom prst="rect">
            <a:avLst/>
          </a:prstGeom>
          <a:ln>
            <a:noFill/>
          </a:ln>
        </p:spPr>
      </p:pic>
    </p:spTree>
    <p:extLst>
      <p:ext uri="{BB962C8B-B14F-4D97-AF65-F5344CB8AC3E}">
        <p14:creationId xmlns:p14="http://schemas.microsoft.com/office/powerpoint/2010/main" val="68100910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A9E7CD2-947E-C358-BEA3-78276966DE94}"/>
              </a:ext>
            </a:extLst>
          </p:cNvPr>
          <p:cNvPicPr>
            <a:picLocks noChangeAspect="1"/>
          </p:cNvPicPr>
          <p:nvPr/>
        </p:nvPicPr>
        <p:blipFill>
          <a:blip r:embed="rId2"/>
          <a:stretch>
            <a:fillRect/>
          </a:stretch>
        </p:blipFill>
        <p:spPr>
          <a:xfrm>
            <a:off x="1209100" y="643467"/>
            <a:ext cx="9773799" cy="5571065"/>
          </a:xfrm>
          <a:prstGeom prst="rect">
            <a:avLst/>
          </a:prstGeom>
          <a:ln>
            <a:noFill/>
          </a:ln>
        </p:spPr>
      </p:pic>
    </p:spTree>
    <p:extLst>
      <p:ext uri="{BB962C8B-B14F-4D97-AF65-F5344CB8AC3E}">
        <p14:creationId xmlns:p14="http://schemas.microsoft.com/office/powerpoint/2010/main" val="323715784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8B6B6A9-2C8F-E4A8-A9D3-CADF5503D26E}"/>
              </a:ext>
            </a:extLst>
          </p:cNvPr>
          <p:cNvPicPr>
            <a:picLocks noChangeAspect="1"/>
          </p:cNvPicPr>
          <p:nvPr/>
        </p:nvPicPr>
        <p:blipFill>
          <a:blip r:embed="rId2"/>
          <a:stretch>
            <a:fillRect/>
          </a:stretch>
        </p:blipFill>
        <p:spPr>
          <a:xfrm>
            <a:off x="1230440" y="643467"/>
            <a:ext cx="9731120" cy="5571065"/>
          </a:xfrm>
          <a:prstGeom prst="rect">
            <a:avLst/>
          </a:prstGeom>
          <a:ln>
            <a:noFill/>
          </a:ln>
        </p:spPr>
      </p:pic>
    </p:spTree>
    <p:extLst>
      <p:ext uri="{BB962C8B-B14F-4D97-AF65-F5344CB8AC3E}">
        <p14:creationId xmlns:p14="http://schemas.microsoft.com/office/powerpoint/2010/main" val="3951968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69EDB7-3A98-6F93-FB44-9B16286585F0}"/>
              </a:ext>
            </a:extLst>
          </p:cNvPr>
          <p:cNvPicPr>
            <a:picLocks noChangeAspect="1"/>
          </p:cNvPicPr>
          <p:nvPr/>
        </p:nvPicPr>
        <p:blipFill>
          <a:blip r:embed="rId3"/>
          <a:stretch>
            <a:fillRect/>
          </a:stretch>
        </p:blipFill>
        <p:spPr>
          <a:xfrm>
            <a:off x="1251596" y="643467"/>
            <a:ext cx="9688808" cy="5571065"/>
          </a:xfrm>
          <a:prstGeom prst="rect">
            <a:avLst/>
          </a:prstGeom>
          <a:ln>
            <a:noFill/>
          </a:ln>
        </p:spPr>
      </p:pic>
    </p:spTree>
    <p:extLst>
      <p:ext uri="{BB962C8B-B14F-4D97-AF65-F5344CB8AC3E}">
        <p14:creationId xmlns:p14="http://schemas.microsoft.com/office/powerpoint/2010/main" val="335028226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6F6EB86-15B8-80A8-9DCA-69574CB47711}"/>
              </a:ext>
            </a:extLst>
          </p:cNvPr>
          <p:cNvPicPr>
            <a:picLocks noChangeAspect="1"/>
          </p:cNvPicPr>
          <p:nvPr/>
        </p:nvPicPr>
        <p:blipFill>
          <a:blip r:embed="rId2"/>
          <a:stretch>
            <a:fillRect/>
          </a:stretch>
        </p:blipFill>
        <p:spPr>
          <a:xfrm>
            <a:off x="1165853" y="643467"/>
            <a:ext cx="9860294" cy="5571065"/>
          </a:xfrm>
          <a:prstGeom prst="rect">
            <a:avLst/>
          </a:prstGeom>
          <a:ln>
            <a:noFill/>
          </a:ln>
        </p:spPr>
      </p:pic>
    </p:spTree>
    <p:extLst>
      <p:ext uri="{BB962C8B-B14F-4D97-AF65-F5344CB8AC3E}">
        <p14:creationId xmlns:p14="http://schemas.microsoft.com/office/powerpoint/2010/main" val="33239515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B6F937D-E941-E575-A5A4-C7DAD285E208}"/>
              </a:ext>
            </a:extLst>
          </p:cNvPr>
          <p:cNvPicPr>
            <a:picLocks noChangeAspect="1"/>
          </p:cNvPicPr>
          <p:nvPr/>
        </p:nvPicPr>
        <p:blipFill>
          <a:blip r:embed="rId2"/>
          <a:stretch>
            <a:fillRect/>
          </a:stretch>
        </p:blipFill>
        <p:spPr>
          <a:xfrm>
            <a:off x="1209100" y="643467"/>
            <a:ext cx="9773799" cy="5571065"/>
          </a:xfrm>
          <a:prstGeom prst="rect">
            <a:avLst/>
          </a:prstGeom>
          <a:ln>
            <a:noFill/>
          </a:ln>
        </p:spPr>
      </p:pic>
    </p:spTree>
    <p:extLst>
      <p:ext uri="{BB962C8B-B14F-4D97-AF65-F5344CB8AC3E}">
        <p14:creationId xmlns:p14="http://schemas.microsoft.com/office/powerpoint/2010/main" val="26497050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7221EAC-0F49-AA12-B053-478E1ADD0107}"/>
              </a:ext>
            </a:extLst>
          </p:cNvPr>
          <p:cNvPicPr>
            <a:picLocks noChangeAspect="1"/>
          </p:cNvPicPr>
          <p:nvPr/>
        </p:nvPicPr>
        <p:blipFill>
          <a:blip r:embed="rId2"/>
          <a:stretch>
            <a:fillRect/>
          </a:stretch>
        </p:blipFill>
        <p:spPr>
          <a:xfrm>
            <a:off x="1187573" y="643467"/>
            <a:ext cx="9816854" cy="5571065"/>
          </a:xfrm>
          <a:prstGeom prst="rect">
            <a:avLst/>
          </a:prstGeom>
          <a:ln>
            <a:noFill/>
          </a:ln>
        </p:spPr>
      </p:pic>
    </p:spTree>
    <p:extLst>
      <p:ext uri="{BB962C8B-B14F-4D97-AF65-F5344CB8AC3E}">
        <p14:creationId xmlns:p14="http://schemas.microsoft.com/office/powerpoint/2010/main" val="5132702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7D5D20B-6884-F271-0A58-B8BD830BACB2}"/>
              </a:ext>
            </a:extLst>
          </p:cNvPr>
          <p:cNvPicPr>
            <a:picLocks noChangeAspect="1"/>
          </p:cNvPicPr>
          <p:nvPr/>
        </p:nvPicPr>
        <p:blipFill>
          <a:blip r:embed="rId3"/>
          <a:stretch>
            <a:fillRect/>
          </a:stretch>
        </p:blipFill>
        <p:spPr>
          <a:xfrm>
            <a:off x="842962" y="466725"/>
            <a:ext cx="10506075" cy="5924550"/>
          </a:xfrm>
          <a:prstGeom prst="rect">
            <a:avLst/>
          </a:prstGeom>
        </p:spPr>
      </p:pic>
    </p:spTree>
    <p:extLst>
      <p:ext uri="{BB962C8B-B14F-4D97-AF65-F5344CB8AC3E}">
        <p14:creationId xmlns:p14="http://schemas.microsoft.com/office/powerpoint/2010/main" val="5590043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C74528C-7306-6E16-B679-263C713ED08B}"/>
              </a:ext>
            </a:extLst>
          </p:cNvPr>
          <p:cNvPicPr>
            <a:picLocks noChangeAspect="1"/>
          </p:cNvPicPr>
          <p:nvPr/>
        </p:nvPicPr>
        <p:blipFill>
          <a:blip r:embed="rId2"/>
          <a:stretch>
            <a:fillRect/>
          </a:stretch>
        </p:blipFill>
        <p:spPr>
          <a:xfrm>
            <a:off x="1187573" y="643467"/>
            <a:ext cx="9816854" cy="5571065"/>
          </a:xfrm>
          <a:prstGeom prst="rect">
            <a:avLst/>
          </a:prstGeom>
          <a:ln>
            <a:noFill/>
          </a:ln>
        </p:spPr>
      </p:pic>
    </p:spTree>
    <p:extLst>
      <p:ext uri="{BB962C8B-B14F-4D97-AF65-F5344CB8AC3E}">
        <p14:creationId xmlns:p14="http://schemas.microsoft.com/office/powerpoint/2010/main" val="31681170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81052" y="491971"/>
            <a:ext cx="8911687" cy="1280890"/>
          </a:xfrm>
        </p:spPr>
        <p:txBody>
          <a:bodyPr>
            <a:normAutofit/>
          </a:bodyPr>
          <a:lstStyle/>
          <a:p>
            <a:pPr algn="ctr"/>
            <a:r>
              <a:rPr lang="en-US" sz="3200" b="1" dirty="0">
                <a:solidFill>
                  <a:srgbClr val="FF0000"/>
                </a:solidFill>
              </a:rPr>
              <a:t>Social Engineering Tactics</a:t>
            </a:r>
          </a:p>
        </p:txBody>
      </p:sp>
      <p:sp>
        <p:nvSpPr>
          <p:cNvPr id="3" name="Content Placeholder 2"/>
          <p:cNvSpPr>
            <a:spLocks noGrp="1"/>
          </p:cNvSpPr>
          <p:nvPr>
            <p:ph idx="1"/>
          </p:nvPr>
        </p:nvSpPr>
        <p:spPr>
          <a:xfrm>
            <a:off x="1152815" y="1326995"/>
            <a:ext cx="10600569" cy="5330283"/>
          </a:xfrm>
        </p:spPr>
        <p:txBody>
          <a:bodyPr>
            <a:normAutofit fontScale="92500" lnSpcReduction="20000"/>
          </a:bodyPr>
          <a:lstStyle/>
          <a:p>
            <a:pPr marL="0" indent="0" algn="just">
              <a:spcBef>
                <a:spcPct val="0"/>
              </a:spcBef>
              <a:buNone/>
            </a:pPr>
            <a:r>
              <a:rPr lang="en-US" sz="2400" b="1" dirty="0"/>
              <a:t>Social engineering tactics, to influence people, include:</a:t>
            </a:r>
          </a:p>
          <a:p>
            <a:pPr marL="0" indent="0" algn="just">
              <a:spcBef>
                <a:spcPct val="0"/>
              </a:spcBef>
              <a:buNone/>
            </a:pPr>
            <a:endParaRPr lang="en-US" sz="2400" b="1" dirty="0"/>
          </a:p>
          <a:p>
            <a:pPr algn="just">
              <a:spcBef>
                <a:spcPct val="0"/>
              </a:spcBef>
            </a:pPr>
            <a:r>
              <a:rPr lang="en-US" sz="2400" b="1" dirty="0">
                <a:solidFill>
                  <a:srgbClr val="FF0000"/>
                </a:solidFill>
              </a:rPr>
              <a:t>Authority</a:t>
            </a:r>
            <a:r>
              <a:rPr lang="ar-JO" sz="2400" b="1" dirty="0">
                <a:solidFill>
                  <a:srgbClr val="FF0000"/>
                </a:solidFill>
              </a:rPr>
              <a:t>السلطة</a:t>
            </a:r>
            <a:r>
              <a:rPr lang="en-US" sz="2400" dirty="0">
                <a:solidFill>
                  <a:srgbClr val="FF0000"/>
                </a:solidFill>
              </a:rPr>
              <a:t>: </a:t>
            </a:r>
            <a:r>
              <a:rPr lang="en-US" sz="2400" dirty="0"/>
              <a:t>people are more likely to comply</a:t>
            </a:r>
            <a:r>
              <a:rPr lang="ar-JO" sz="2400" dirty="0"/>
              <a:t>استجاب </a:t>
            </a:r>
            <a:r>
              <a:rPr lang="en-US" sz="2400" dirty="0"/>
              <a:t> when instructed by “an authority”</a:t>
            </a:r>
          </a:p>
          <a:p>
            <a:pPr algn="just">
              <a:spcBef>
                <a:spcPct val="0"/>
              </a:spcBef>
            </a:pPr>
            <a:endParaRPr lang="en-US" sz="2400" dirty="0"/>
          </a:p>
          <a:p>
            <a:pPr algn="just">
              <a:spcBef>
                <a:spcPct val="0"/>
              </a:spcBef>
            </a:pPr>
            <a:r>
              <a:rPr lang="en-US" sz="2400" b="1" dirty="0">
                <a:solidFill>
                  <a:srgbClr val="FF0000"/>
                </a:solidFill>
              </a:rPr>
              <a:t>Intimidation</a:t>
            </a:r>
            <a:r>
              <a:rPr lang="ar-JO" sz="2400" b="1" dirty="0">
                <a:solidFill>
                  <a:srgbClr val="FF0000"/>
                </a:solidFill>
              </a:rPr>
              <a:t>تخويف</a:t>
            </a:r>
            <a:r>
              <a:rPr lang="en-US" sz="2400" dirty="0">
                <a:solidFill>
                  <a:srgbClr val="FF0000"/>
                </a:solidFill>
              </a:rPr>
              <a:t>: </a:t>
            </a:r>
            <a:r>
              <a:rPr lang="en-US" sz="2400" dirty="0"/>
              <a:t>criminals bully a victim into taking action.</a:t>
            </a:r>
          </a:p>
          <a:p>
            <a:pPr lvl="1" algn="just">
              <a:spcBef>
                <a:spcPct val="0"/>
              </a:spcBef>
            </a:pPr>
            <a:r>
              <a:rPr lang="en-US" sz="2000" dirty="0"/>
              <a:t>An executive's secretary receives a call stating that her boss is about to give an important presentation, but </a:t>
            </a:r>
            <a:r>
              <a:rPr lang="en-US" sz="2000" u="sng" dirty="0"/>
              <a:t>his files are corrupt</a:t>
            </a:r>
            <a:r>
              <a:rPr lang="en-US" sz="2000" dirty="0"/>
              <a:t>. The cybercriminal asks for the files to be sent immediately to him. </a:t>
            </a:r>
          </a:p>
          <a:p>
            <a:pPr lvl="1" algn="just">
              <a:spcBef>
                <a:spcPct val="0"/>
              </a:spcBef>
            </a:pPr>
            <a:endParaRPr lang="en-US" sz="2000" dirty="0"/>
          </a:p>
          <a:p>
            <a:pPr algn="just">
              <a:spcBef>
                <a:spcPct val="0"/>
              </a:spcBef>
            </a:pPr>
            <a:r>
              <a:rPr lang="en-US" sz="2400" b="1" dirty="0">
                <a:solidFill>
                  <a:srgbClr val="FF0000"/>
                </a:solidFill>
              </a:rPr>
              <a:t>Consensus/Social Proof(</a:t>
            </a:r>
            <a:r>
              <a:rPr lang="ar-JO" sz="2400" b="1" dirty="0">
                <a:solidFill>
                  <a:srgbClr val="FF0000"/>
                </a:solidFill>
              </a:rPr>
              <a:t>اجماع</a:t>
            </a:r>
            <a:r>
              <a:rPr lang="en-US" sz="2400" b="1" dirty="0">
                <a:solidFill>
                  <a:srgbClr val="FF0000"/>
                </a:solidFill>
              </a:rPr>
              <a:t>)</a:t>
            </a:r>
            <a:r>
              <a:rPr lang="en-US" sz="2400" dirty="0">
                <a:solidFill>
                  <a:srgbClr val="FF0000"/>
                </a:solidFill>
              </a:rPr>
              <a:t>: </a:t>
            </a:r>
            <a:r>
              <a:rPr lang="en-US" sz="2400" dirty="0"/>
              <a:t>people will take action if they think that other people like it too.</a:t>
            </a:r>
          </a:p>
          <a:p>
            <a:pPr lvl="1" algn="just">
              <a:spcBef>
                <a:spcPct val="0"/>
              </a:spcBef>
            </a:pPr>
            <a:r>
              <a:rPr lang="en-US" sz="2000" dirty="0"/>
              <a:t>Consensus Criminals create websites with </a:t>
            </a:r>
            <a:r>
              <a:rPr lang="en-US" sz="2000" u="sng" dirty="0"/>
              <a:t>fake testimonials(</a:t>
            </a:r>
            <a:r>
              <a:rPr lang="ar-JO" sz="2000" u="sng" dirty="0"/>
              <a:t>توصية</a:t>
            </a:r>
            <a:r>
              <a:rPr lang="en-US" sz="2000" dirty="0"/>
              <a:t> that promote a product indicating that it is safe.</a:t>
            </a:r>
          </a:p>
          <a:p>
            <a:pPr lvl="1" algn="just">
              <a:spcBef>
                <a:spcPct val="0"/>
              </a:spcBef>
            </a:pPr>
            <a:endParaRPr lang="en-US" sz="2000" dirty="0"/>
          </a:p>
          <a:p>
            <a:pPr algn="just">
              <a:spcBef>
                <a:spcPct val="0"/>
              </a:spcBef>
            </a:pPr>
            <a:r>
              <a:rPr lang="en-US" sz="2400" b="1" dirty="0">
                <a:solidFill>
                  <a:srgbClr val="FF0000"/>
                </a:solidFill>
              </a:rPr>
              <a:t>Scarcity</a:t>
            </a:r>
            <a:r>
              <a:rPr lang="ar-JO" sz="2400" b="1" dirty="0">
                <a:solidFill>
                  <a:srgbClr val="FF0000"/>
                </a:solidFill>
              </a:rPr>
              <a:t>نقص</a:t>
            </a:r>
            <a:r>
              <a:rPr lang="en-US" sz="2400" dirty="0">
                <a:solidFill>
                  <a:srgbClr val="FF0000"/>
                </a:solidFill>
              </a:rPr>
              <a:t>: </a:t>
            </a:r>
            <a:r>
              <a:rPr lang="en-US" sz="2400" dirty="0"/>
              <a:t>people will take action when they think there is a limited quantity.</a:t>
            </a:r>
          </a:p>
          <a:p>
            <a:pPr lvl="1" algn="just">
              <a:spcBef>
                <a:spcPct val="0"/>
              </a:spcBef>
            </a:pPr>
            <a:r>
              <a:rPr lang="en-US" sz="2000" dirty="0"/>
              <a:t>Criminals offer a </a:t>
            </a:r>
            <a:r>
              <a:rPr lang="en-US" sz="2000" u="sng" dirty="0"/>
              <a:t>limited opportunity</a:t>
            </a:r>
            <a:r>
              <a:rPr lang="en-US" sz="2000" dirty="0"/>
              <a:t> that will not last hoping to spur the victim into taking action quickly</a:t>
            </a:r>
            <a:endParaRPr lang="en-US" sz="2400" dirty="0"/>
          </a:p>
        </p:txBody>
      </p:sp>
      <p:sp>
        <p:nvSpPr>
          <p:cNvPr id="4" name="Slide Number Placeholder 3"/>
          <p:cNvSpPr>
            <a:spLocks noGrp="1"/>
          </p:cNvSpPr>
          <p:nvPr>
            <p:ph type="sldNum" sz="quarter" idx="12"/>
          </p:nvPr>
        </p:nvSpPr>
        <p:spPr>
          <a:prstGeom prst="rect">
            <a:avLst/>
          </a:prstGeom>
        </p:spPr>
        <p:txBody>
          <a:bodyPr/>
          <a:lstStyle/>
          <a:p>
            <a:fld id="{2289DE31-8ECD-4865-9B38-695681279530}" type="slidenum">
              <a:rPr lang="en-US" smtClean="0"/>
              <a:pPr/>
              <a:t>8</a:t>
            </a:fld>
            <a:endParaRPr lang="en-US" dirty="0"/>
          </a:p>
        </p:txBody>
      </p:sp>
      <p:sp>
        <p:nvSpPr>
          <p:cNvPr id="8" name="Rectangle 2"/>
          <p:cNvSpPr>
            <a:spLocks noChangeArrowheads="1"/>
          </p:cNvSpPr>
          <p:nvPr/>
        </p:nvSpPr>
        <p:spPr bwMode="auto">
          <a:xfrm>
            <a:off x="5518151" y="3286423"/>
            <a:ext cx="184731"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4190792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t>Cont.</a:t>
            </a:r>
          </a:p>
        </p:txBody>
      </p:sp>
      <p:sp>
        <p:nvSpPr>
          <p:cNvPr id="3" name="Content Placeholder 2"/>
          <p:cNvSpPr>
            <a:spLocks noGrp="1"/>
          </p:cNvSpPr>
          <p:nvPr>
            <p:ph idx="1"/>
          </p:nvPr>
        </p:nvSpPr>
        <p:spPr>
          <a:xfrm>
            <a:off x="239349" y="1196752"/>
            <a:ext cx="11571691" cy="5328592"/>
          </a:xfrm>
        </p:spPr>
        <p:txBody>
          <a:bodyPr>
            <a:normAutofit/>
          </a:bodyPr>
          <a:lstStyle/>
          <a:p>
            <a:pPr algn="just">
              <a:spcBef>
                <a:spcPct val="0"/>
              </a:spcBef>
            </a:pPr>
            <a:r>
              <a:rPr lang="en-US" sz="2400" b="1" dirty="0">
                <a:solidFill>
                  <a:srgbClr val="FF0000"/>
                </a:solidFill>
              </a:rPr>
              <a:t>Urgency</a:t>
            </a:r>
            <a:r>
              <a:rPr lang="en-US" sz="2400" dirty="0">
                <a:solidFill>
                  <a:srgbClr val="FF0000"/>
                </a:solidFill>
              </a:rPr>
              <a:t>:</a:t>
            </a:r>
            <a:r>
              <a:rPr lang="en-US" sz="2400" dirty="0"/>
              <a:t> people will take action when they think there is a limited time.</a:t>
            </a:r>
          </a:p>
          <a:p>
            <a:pPr lvl="1" algn="just">
              <a:spcBef>
                <a:spcPct val="0"/>
              </a:spcBef>
            </a:pPr>
            <a:r>
              <a:rPr lang="en-US" sz="2000" dirty="0"/>
              <a:t>Criminals establish a deadline for taking action based on a certain price.</a:t>
            </a:r>
          </a:p>
          <a:p>
            <a:pPr lvl="1" algn="just">
              <a:spcBef>
                <a:spcPct val="0"/>
              </a:spcBef>
            </a:pPr>
            <a:endParaRPr lang="en-US" sz="2000" dirty="0"/>
          </a:p>
          <a:p>
            <a:pPr algn="just">
              <a:spcBef>
                <a:spcPct val="0"/>
              </a:spcBef>
            </a:pPr>
            <a:r>
              <a:rPr lang="en-US" sz="2400" b="1" dirty="0">
                <a:solidFill>
                  <a:srgbClr val="FF0000"/>
                </a:solidFill>
              </a:rPr>
              <a:t>Familiarity/Liking</a:t>
            </a:r>
            <a:r>
              <a:rPr lang="en-US" sz="2400" dirty="0"/>
              <a:t>: Criminals build a rapport with the victim to establish a relationship.</a:t>
            </a:r>
          </a:p>
          <a:p>
            <a:pPr lvl="1" algn="just">
              <a:spcBef>
                <a:spcPct val="0"/>
              </a:spcBef>
            </a:pPr>
            <a:r>
              <a:rPr lang="en-US" sz="2000" dirty="0"/>
              <a:t>People are more likely to do what another person asks </a:t>
            </a:r>
            <a:r>
              <a:rPr lang="en-US" sz="2000" u="sng" dirty="0"/>
              <a:t>if they like that person</a:t>
            </a:r>
            <a:r>
              <a:rPr lang="en-US" sz="2000" dirty="0"/>
              <a:t>. </a:t>
            </a:r>
          </a:p>
          <a:p>
            <a:pPr lvl="1" algn="just">
              <a:spcBef>
                <a:spcPct val="0"/>
              </a:spcBef>
            </a:pPr>
            <a:endParaRPr lang="en-US" sz="2000" dirty="0"/>
          </a:p>
          <a:p>
            <a:pPr algn="just">
              <a:spcBef>
                <a:spcPct val="0"/>
              </a:spcBef>
            </a:pPr>
            <a:r>
              <a:rPr lang="en-US" sz="2400" b="1" dirty="0">
                <a:solidFill>
                  <a:srgbClr val="FF0000"/>
                </a:solidFill>
              </a:rPr>
              <a:t>Trust</a:t>
            </a:r>
            <a:r>
              <a:rPr lang="en-US" sz="2400" dirty="0">
                <a:solidFill>
                  <a:srgbClr val="FF0000"/>
                </a:solidFill>
              </a:rPr>
              <a:t>: </a:t>
            </a:r>
            <a:r>
              <a:rPr lang="en-US" sz="2400" dirty="0"/>
              <a:t>Criminals build a trusting relationship with a victim which may require more time to establish.</a:t>
            </a:r>
          </a:p>
          <a:p>
            <a:pPr lvl="1" algn="just">
              <a:spcBef>
                <a:spcPct val="0"/>
              </a:spcBef>
            </a:pPr>
            <a:r>
              <a:rPr lang="en-US" sz="2000" dirty="0"/>
              <a:t>A "security expert" calls the victim offering advice and having the credentials to back it up. While helping the victim, the criminal discovers a "serious error' that needs immediate attention. The solution provides the criminal with the opportunity.</a:t>
            </a:r>
          </a:p>
          <a:p>
            <a:pPr lvl="1" algn="just">
              <a:spcBef>
                <a:spcPct val="0"/>
              </a:spcBef>
            </a:pPr>
            <a:endParaRPr lang="en-US" sz="2400" dirty="0"/>
          </a:p>
          <a:p>
            <a:pPr lvl="1" algn="just">
              <a:spcBef>
                <a:spcPct val="0"/>
              </a:spcBef>
            </a:pPr>
            <a:endParaRPr lang="en-US" sz="2400" dirty="0"/>
          </a:p>
        </p:txBody>
      </p:sp>
      <p:sp>
        <p:nvSpPr>
          <p:cNvPr id="4" name="Slide Number Placeholder 3"/>
          <p:cNvSpPr>
            <a:spLocks noGrp="1"/>
          </p:cNvSpPr>
          <p:nvPr>
            <p:ph type="sldNum" sz="quarter" idx="12"/>
          </p:nvPr>
        </p:nvSpPr>
        <p:spPr>
          <a:xfrm>
            <a:off x="8737600" y="6356351"/>
            <a:ext cx="2844800" cy="365125"/>
          </a:xfrm>
          <a:prstGeom prst="rect">
            <a:avLst/>
          </a:prstGeom>
        </p:spPr>
        <p:txBody>
          <a:bodyPr/>
          <a:lstStyle/>
          <a:p>
            <a:fld id="{2289DE31-8ECD-4865-9B38-695681279530}" type="slidenum">
              <a:rPr lang="en-US" smtClean="0"/>
              <a:pPr/>
              <a:t>9</a:t>
            </a:fld>
            <a:endParaRPr lang="en-US" dirty="0"/>
          </a:p>
        </p:txBody>
      </p:sp>
      <p:sp>
        <p:nvSpPr>
          <p:cNvPr id="8" name="Rectangle 2"/>
          <p:cNvSpPr>
            <a:spLocks noChangeArrowheads="1"/>
          </p:cNvSpPr>
          <p:nvPr/>
        </p:nvSpPr>
        <p:spPr bwMode="auto">
          <a:xfrm>
            <a:off x="5518151" y="3286423"/>
            <a:ext cx="184731"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998077829"/>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TM02892315[[fn=Wisp]]</Template>
  <TotalTime>172</TotalTime>
  <Words>825</Words>
  <Application>Microsoft Office PowerPoint</Application>
  <PresentationFormat>Widescreen</PresentationFormat>
  <Paragraphs>69</Paragraphs>
  <Slides>41</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41</vt:i4>
      </vt:variant>
    </vt:vector>
  </HeadingPairs>
  <TitlesOfParts>
    <vt:vector size="47" baseType="lpstr">
      <vt:lpstr>Arial</vt:lpstr>
      <vt:lpstr>Calibri</vt:lpstr>
      <vt:lpstr>Century Gothic</vt:lpstr>
      <vt:lpstr>Tahoma</vt:lpstr>
      <vt:lpstr>Wingdings 3</vt:lpstr>
      <vt:lpstr>Wisp</vt:lpstr>
      <vt:lpstr>Social Engineering</vt:lpstr>
      <vt:lpstr>PowerPoint Presentation</vt:lpstr>
      <vt:lpstr>الاخطاء الموجودة في الصفحتين</vt:lpstr>
      <vt:lpstr>PowerPoint Presentation</vt:lpstr>
      <vt:lpstr>PowerPoint Presentation</vt:lpstr>
      <vt:lpstr>PowerPoint Presentation</vt:lpstr>
      <vt:lpstr>PowerPoint Presentation</vt:lpstr>
      <vt:lpstr>Social Engineering Tactics</vt:lpstr>
      <vt:lpstr>Cont.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Abdelrahman Hussein</dc:creator>
  <cp:lastModifiedBy>Dr Abdelrahman Hussein</cp:lastModifiedBy>
  <cp:revision>10</cp:revision>
  <dcterms:created xsi:type="dcterms:W3CDTF">2022-11-27T15:18:49Z</dcterms:created>
  <dcterms:modified xsi:type="dcterms:W3CDTF">2023-11-15T07:00:07Z</dcterms:modified>
</cp:coreProperties>
</file>

<file path=docProps/thumbnail.jpeg>
</file>